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</p:sldIdLst>
  <p:sldSz cx="14630400" cy="8229600"/>
  <p:notesSz cx="8229600" cy="14630400"/>
  <p:embeddedFontLst>
    <p:embeddedFont>
      <p:font typeface="Alice" panose="020B0604020202020204" charset="0"/>
      <p:regular r:id="rId17"/>
    </p:embeddedFont>
    <p:embeddedFont>
      <p:font typeface="Lora" pitchFamily="2" charset="0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8643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72192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svg"/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12" Type="http://schemas.openxmlformats.org/officeDocument/2006/relationships/image" Target="../media/image5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png"/><Relationship Id="rId11" Type="http://schemas.openxmlformats.org/officeDocument/2006/relationships/image" Target="../media/image56.svg"/><Relationship Id="rId5" Type="http://schemas.openxmlformats.org/officeDocument/2006/relationships/image" Target="../media/image50.sv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svg"/><Relationship Id="rId3" Type="http://schemas.openxmlformats.org/officeDocument/2006/relationships/image" Target="../media/image60.svg"/><Relationship Id="rId7" Type="http://schemas.openxmlformats.org/officeDocument/2006/relationships/image" Target="../media/image64.sv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3.png"/><Relationship Id="rId11" Type="http://schemas.openxmlformats.org/officeDocument/2006/relationships/image" Target="../media/image68.svg"/><Relationship Id="rId5" Type="http://schemas.openxmlformats.org/officeDocument/2006/relationships/image" Target="../media/image62.sv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2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Relationship Id="rId14" Type="http://schemas.openxmlformats.org/officeDocument/2006/relationships/image" Target="../media/image40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41671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A86B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The Impact of</a:t>
            </a: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en-US" sz="4450" dirty="0">
                <a:solidFill>
                  <a:srgbClr val="FF5733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Color</a:t>
            </a: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, </a:t>
            </a:r>
            <a:r>
              <a:rPr lang="en-US" sz="4450" dirty="0">
                <a:solidFill>
                  <a:srgbClr val="3366FF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Emotion</a:t>
            </a: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, and </a:t>
            </a:r>
            <a:r>
              <a:rPr lang="en-US" sz="4450" dirty="0">
                <a:solidFill>
                  <a:srgbClr val="FFC3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Simplicity</a:t>
            </a: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in </a:t>
            </a:r>
            <a:r>
              <a:rPr lang="en-US" sz="4450" dirty="0">
                <a:solidFill>
                  <a:srgbClr val="8E44AD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Advertisements</a:t>
            </a: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on </a:t>
            </a:r>
            <a:r>
              <a:rPr lang="en-US" sz="4450" dirty="0">
                <a:solidFill>
                  <a:srgbClr val="27AE6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Consumer Behavior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948690" y="4867513"/>
            <a:ext cx="72466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dirty="0">
                <a:solidFill>
                  <a:srgbClr val="D354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 Research Study Among Students of Rajshahi University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93790" y="556200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400" b="1" dirty="0">
                <a:solidFill>
                  <a:srgbClr val="1B5F39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PRESENTED BY: MD. NAIM MOLLA</a:t>
            </a:r>
            <a:r>
              <a:rPr lang="en-US" sz="2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| </a:t>
            </a:r>
            <a:r>
              <a:rPr lang="en-US" sz="2400" b="1" dirty="0">
                <a:solidFill>
                  <a:srgbClr val="1B5F39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ID: 2110924125</a:t>
            </a:r>
            <a:r>
              <a:rPr lang="en-US" sz="2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| </a:t>
            </a:r>
            <a:r>
              <a:rPr lang="en-US" sz="2400" b="1" dirty="0">
                <a:solidFill>
                  <a:srgbClr val="1B5F39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SESSION: 2020-21</a:t>
            </a:r>
            <a:r>
              <a:rPr lang="en-US" sz="2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</a:p>
          <a:p>
            <a:pPr marL="0" indent="0" algn="ctr">
              <a:lnSpc>
                <a:spcPts val="2850"/>
              </a:lnSpc>
              <a:buNone/>
            </a:pPr>
            <a:endParaRPr lang="en-US" sz="2400" dirty="0">
              <a:solidFill>
                <a:srgbClr val="2C2821"/>
              </a:solidFill>
              <a:latin typeface="Lora" pitchFamily="34" charset="0"/>
              <a:ea typeface="Lora" pitchFamily="34" charset="-122"/>
              <a:cs typeface="Lora" pitchFamily="34" charset="-120"/>
            </a:endParaRPr>
          </a:p>
          <a:p>
            <a:pPr marL="0" indent="0" algn="ctr">
              <a:lnSpc>
                <a:spcPts val="2850"/>
              </a:lnSpc>
              <a:buNone/>
            </a:pPr>
            <a:r>
              <a:rPr lang="en-US" sz="2400" dirty="0">
                <a:solidFill>
                  <a:srgbClr val="3498DB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Department of Statistics, University of Rajshahi, Bangladesh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1C179F1-48CE-A87B-A8E2-EEC1D261B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32934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28E87C9D-A1B5-8BAE-BB43-ADC37251240E}"/>
              </a:ext>
            </a:extLst>
          </p:cNvPr>
          <p:cNvSpPr/>
          <p:nvPr/>
        </p:nvSpPr>
        <p:spPr>
          <a:xfrm>
            <a:off x="6182082" y="546616"/>
            <a:ext cx="8219718" cy="1242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4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Simplicity &amp; Purchase Intention</a:t>
            </a:r>
            <a:endParaRPr lang="en-US" sz="48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5AE00665-F3E5-8198-5B82-1EA866817A87}"/>
              </a:ext>
            </a:extLst>
          </p:cNvPr>
          <p:cNvSpPr/>
          <p:nvPr/>
        </p:nvSpPr>
        <p:spPr>
          <a:xfrm>
            <a:off x="6182082" y="1984158"/>
            <a:ext cx="7752636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Correlation: r = 0.134, p = 0.033</a:t>
            </a:r>
            <a:endParaRPr lang="en-US" sz="24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6C52E5D3-76E6-62CA-8450-F90656A5551D}"/>
              </a:ext>
            </a:extLst>
          </p:cNvPr>
          <p:cNvSpPr/>
          <p:nvPr/>
        </p:nvSpPr>
        <p:spPr>
          <a:xfrm>
            <a:off x="6182082" y="2423875"/>
            <a:ext cx="7752636" cy="954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Simple, clear ad designs positively influence purchase intention. Students perceiving ads as straightforward were more likely to consider buying products. Simplicity reduces cognitive load and improves message focus.</a:t>
            </a:r>
          </a:p>
          <a:p>
            <a:pPr marL="0" indent="0" algn="l">
              <a:lnSpc>
                <a:spcPts val="2500"/>
              </a:lnSpc>
              <a:buNone/>
            </a:pPr>
            <a:endParaRPr lang="en-US" dirty="0">
              <a:solidFill>
                <a:srgbClr val="2C2821"/>
              </a:solidFill>
              <a:latin typeface="Lora" pitchFamily="34" charset="0"/>
            </a:endParaRPr>
          </a:p>
          <a:p>
            <a:pPr marL="0" indent="0" algn="l">
              <a:lnSpc>
                <a:spcPts val="2500"/>
              </a:lnSpc>
              <a:buNone/>
            </a:pPr>
            <a:endParaRPr lang="en-US" dirty="0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6DBED57B-15DC-FE53-A051-617F70C6A273}"/>
              </a:ext>
            </a:extLst>
          </p:cNvPr>
          <p:cNvSpPr/>
          <p:nvPr/>
        </p:nvSpPr>
        <p:spPr>
          <a:xfrm>
            <a:off x="6182082" y="3844052"/>
            <a:ext cx="447199" cy="447199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B96EE145-6BC4-950D-FFFC-0EA7ADBDB86C}"/>
              </a:ext>
            </a:extLst>
          </p:cNvPr>
          <p:cNvSpPr/>
          <p:nvPr/>
        </p:nvSpPr>
        <p:spPr>
          <a:xfrm>
            <a:off x="6256615" y="3844052"/>
            <a:ext cx="298132" cy="372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32D4FCE5-D2A5-989B-BE0E-114391760634}"/>
              </a:ext>
            </a:extLst>
          </p:cNvPr>
          <p:cNvSpPr/>
          <p:nvPr/>
        </p:nvSpPr>
        <p:spPr>
          <a:xfrm>
            <a:off x="6827996" y="3875008"/>
            <a:ext cx="2484715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Clarity Advantage</a:t>
            </a:r>
            <a:endParaRPr lang="en-US" sz="24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7F3DCE2F-2F45-0F01-5B10-5A304D800275}"/>
              </a:ext>
            </a:extLst>
          </p:cNvPr>
          <p:cNvSpPr/>
          <p:nvPr/>
        </p:nvSpPr>
        <p:spPr>
          <a:xfrm>
            <a:off x="6827996" y="4304705"/>
            <a:ext cx="7106722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Simple designs help consumers focus on key product messages.</a:t>
            </a:r>
            <a:endParaRPr lang="en-US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9B63C656-4676-17FD-4A17-DAEA05DFB8CB}"/>
              </a:ext>
            </a:extLst>
          </p:cNvPr>
          <p:cNvSpPr/>
          <p:nvPr/>
        </p:nvSpPr>
        <p:spPr>
          <a:xfrm>
            <a:off x="6182082" y="5020389"/>
            <a:ext cx="447199" cy="447199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ED732E57-7BDE-BF08-EDF3-E5B9A1923E51}"/>
              </a:ext>
            </a:extLst>
          </p:cNvPr>
          <p:cNvSpPr/>
          <p:nvPr/>
        </p:nvSpPr>
        <p:spPr>
          <a:xfrm>
            <a:off x="6256615" y="5057656"/>
            <a:ext cx="298132" cy="372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30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00700C24-075F-5DD5-1359-87F84509023A}"/>
              </a:ext>
            </a:extLst>
          </p:cNvPr>
          <p:cNvSpPr/>
          <p:nvPr/>
        </p:nvSpPr>
        <p:spPr>
          <a:xfrm>
            <a:off x="6827996" y="5088612"/>
            <a:ext cx="2484715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Modest Effect</a:t>
            </a:r>
            <a:endParaRPr lang="en-US" sz="2400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0D5D23C6-AC7D-7B54-17F3-44264DDA2A66}"/>
              </a:ext>
            </a:extLst>
          </p:cNvPr>
          <p:cNvSpPr/>
          <p:nvPr/>
        </p:nvSpPr>
        <p:spPr>
          <a:xfrm>
            <a:off x="6827996" y="5518309"/>
            <a:ext cx="7106722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While significant, simplicity accounts for only a small portion of purchase decision variance.</a:t>
            </a:r>
            <a:endParaRPr lang="en-US" dirty="0"/>
          </a:p>
        </p:txBody>
      </p:sp>
      <p:sp>
        <p:nvSpPr>
          <p:cNvPr id="14" name="Shape 11">
            <a:extLst>
              <a:ext uri="{FF2B5EF4-FFF2-40B4-BE49-F238E27FC236}">
                <a16:creationId xmlns:a16="http://schemas.microsoft.com/office/drawing/2014/main" id="{4756BF56-CB92-97E5-611E-B2F6EC65AB94}"/>
              </a:ext>
            </a:extLst>
          </p:cNvPr>
          <p:cNvSpPr/>
          <p:nvPr/>
        </p:nvSpPr>
        <p:spPr>
          <a:xfrm>
            <a:off x="6182082" y="6552128"/>
            <a:ext cx="447199" cy="447199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BA1C6221-5B37-4725-3114-50C270407E3D}"/>
              </a:ext>
            </a:extLst>
          </p:cNvPr>
          <p:cNvSpPr/>
          <p:nvPr/>
        </p:nvSpPr>
        <p:spPr>
          <a:xfrm>
            <a:off x="6256615" y="6589395"/>
            <a:ext cx="298132" cy="372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300" dirty="0"/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3BEAD13A-FA4A-E667-854F-419BCF8B8BD7}"/>
              </a:ext>
            </a:extLst>
          </p:cNvPr>
          <p:cNvSpPr/>
          <p:nvPr/>
        </p:nvSpPr>
        <p:spPr>
          <a:xfrm>
            <a:off x="6827996" y="6620351"/>
            <a:ext cx="2484715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Balance Required</a:t>
            </a:r>
            <a:endParaRPr lang="en-US" sz="2400" dirty="0"/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37747E4A-C426-DBFA-9D47-CFD1FBD05872}"/>
              </a:ext>
            </a:extLst>
          </p:cNvPr>
          <p:cNvSpPr/>
          <p:nvPr/>
        </p:nvSpPr>
        <p:spPr>
          <a:xfrm>
            <a:off x="6827996" y="7050048"/>
            <a:ext cx="7106722" cy="636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Combine simplicity with visual appeal and emotional engagement for maximum effectiveness.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066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B432846B-7C97-95C7-2520-98E8B5FAF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5AAC6582-BCAD-C2E1-00A2-CD7C2BFB63D7}"/>
              </a:ext>
            </a:extLst>
          </p:cNvPr>
          <p:cNvSpPr/>
          <p:nvPr/>
        </p:nvSpPr>
        <p:spPr>
          <a:xfrm>
            <a:off x="793790" y="3645813"/>
            <a:ext cx="97360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Student Preferences: What Works Best</a:t>
            </a:r>
            <a:endParaRPr lang="en-US" sz="48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528CBB2A-BD7A-7F70-9662-B1D2A7BA0F08}"/>
              </a:ext>
            </a:extLst>
          </p:cNvPr>
          <p:cNvSpPr/>
          <p:nvPr/>
        </p:nvSpPr>
        <p:spPr>
          <a:xfrm>
            <a:off x="793790" y="4808101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45.1%</a:t>
            </a:r>
            <a:endParaRPr lang="en-US" sz="58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2809AE5C-0795-22BC-3C39-4B9F07FA4980}"/>
              </a:ext>
            </a:extLst>
          </p:cNvPr>
          <p:cNvSpPr/>
          <p:nvPr/>
        </p:nvSpPr>
        <p:spPr>
          <a:xfrm>
            <a:off x="900113" y="58398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Color-Based Ads</a:t>
            </a:r>
            <a:endParaRPr lang="en-US" sz="24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FDFBD780-DF3D-0739-4824-7ED6F96D5B0B}"/>
              </a:ext>
            </a:extLst>
          </p:cNvPr>
          <p:cNvSpPr/>
          <p:nvPr/>
        </p:nvSpPr>
        <p:spPr>
          <a:xfrm>
            <a:off x="793790" y="6330315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Most effective for driving purchase consideration.</a:t>
            </a:r>
            <a:endParaRPr lang="en-US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D42BEB11-1A40-A127-75F8-8C27B653D1CC}"/>
              </a:ext>
            </a:extLst>
          </p:cNvPr>
          <p:cNvSpPr/>
          <p:nvPr/>
        </p:nvSpPr>
        <p:spPr>
          <a:xfrm>
            <a:off x="4125278" y="4808101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34.4%</a:t>
            </a:r>
            <a:endParaRPr lang="en-US" sz="58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9784C69D-681E-6005-91D9-F2FE7A97DA14}"/>
              </a:ext>
            </a:extLst>
          </p:cNvPr>
          <p:cNvSpPr/>
          <p:nvPr/>
        </p:nvSpPr>
        <p:spPr>
          <a:xfrm>
            <a:off x="4231719" y="58398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Simplicity-Based Ads</a:t>
            </a:r>
            <a:endParaRPr lang="en-US" sz="24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7FC5927A-2202-CAAA-6C6A-C0ADA64707B5}"/>
              </a:ext>
            </a:extLst>
          </p:cNvPr>
          <p:cNvSpPr/>
          <p:nvPr/>
        </p:nvSpPr>
        <p:spPr>
          <a:xfrm>
            <a:off x="4125278" y="6330315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Second most influential design approach.</a:t>
            </a:r>
            <a:endParaRPr lang="en-US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C16669A5-C9B5-AAC5-7CF0-8EEE56C9052E}"/>
              </a:ext>
            </a:extLst>
          </p:cNvPr>
          <p:cNvSpPr/>
          <p:nvPr/>
        </p:nvSpPr>
        <p:spPr>
          <a:xfrm>
            <a:off x="7456884" y="4808101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20.6%</a:t>
            </a:r>
            <a:endParaRPr lang="en-US" sz="585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68F0778A-E762-8F17-C939-76914298D225}"/>
              </a:ext>
            </a:extLst>
          </p:cNvPr>
          <p:cNvSpPr/>
          <p:nvPr/>
        </p:nvSpPr>
        <p:spPr>
          <a:xfrm>
            <a:off x="7563326" y="58398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Emotion-Based Ads</a:t>
            </a:r>
            <a:endParaRPr lang="en-US" sz="240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86D1F941-C7C8-A814-0371-E5F3C0561864}"/>
              </a:ext>
            </a:extLst>
          </p:cNvPr>
          <p:cNvSpPr/>
          <p:nvPr/>
        </p:nvSpPr>
        <p:spPr>
          <a:xfrm>
            <a:off x="7456884" y="6330315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Least decisive for initial purchase consideration.</a:t>
            </a:r>
            <a:endParaRPr lang="en-US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1ECB04AA-6807-62CD-62EF-53EB1B4DC35B}"/>
              </a:ext>
            </a:extLst>
          </p:cNvPr>
          <p:cNvSpPr/>
          <p:nvPr/>
        </p:nvSpPr>
        <p:spPr>
          <a:xfrm>
            <a:off x="10788491" y="4808101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73.1%</a:t>
            </a:r>
            <a:endParaRPr lang="en-US" sz="585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A66D0B4F-F9BE-B896-B79D-55F78CB0595E}"/>
              </a:ext>
            </a:extLst>
          </p:cNvPr>
          <p:cNvSpPr/>
          <p:nvPr/>
        </p:nvSpPr>
        <p:spPr>
          <a:xfrm>
            <a:off x="10894933" y="58398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Prefer Simple Designs</a:t>
            </a:r>
            <a:endParaRPr lang="en-US" sz="2400" dirty="0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A0643817-0398-965A-F36F-5EAACD2E9B1A}"/>
              </a:ext>
            </a:extLst>
          </p:cNvPr>
          <p:cNvSpPr/>
          <p:nvPr/>
        </p:nvSpPr>
        <p:spPr>
          <a:xfrm>
            <a:off x="10788491" y="6330315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Overwhelming majority favor uncomplicated aesthetics.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637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03454FC7-C127-9E2C-C9F0-F04A4CE22C30}"/>
              </a:ext>
            </a:extLst>
          </p:cNvPr>
          <p:cNvSpPr/>
          <p:nvPr/>
        </p:nvSpPr>
        <p:spPr>
          <a:xfrm>
            <a:off x="4759643" y="264796"/>
            <a:ext cx="4606528" cy="575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4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Study Limitations</a:t>
            </a:r>
            <a:endParaRPr lang="en-US" sz="48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5AE6DAD9-0E87-73C7-6DC6-D789FFEFDC47}"/>
              </a:ext>
            </a:extLst>
          </p:cNvPr>
          <p:cNvSpPr/>
          <p:nvPr/>
        </p:nvSpPr>
        <p:spPr>
          <a:xfrm>
            <a:off x="644843" y="1203008"/>
            <a:ext cx="1334071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Understanding the constraints of our research is crucial for interpreting the findings accurately. This study presents several</a:t>
            </a:r>
          </a:p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limitations</a:t>
            </a:r>
            <a:endParaRPr lang="en-US" dirty="0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5D6E1E5C-D4E4-FC75-A95C-C72A2A78E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843" y="1952982"/>
            <a:ext cx="460653" cy="460653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FCD76453-D1BC-7A53-D838-C56866B783E3}"/>
              </a:ext>
            </a:extLst>
          </p:cNvPr>
          <p:cNvSpPr/>
          <p:nvPr/>
        </p:nvSpPr>
        <p:spPr>
          <a:xfrm>
            <a:off x="644843" y="2643902"/>
            <a:ext cx="2303264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solidFill>
                  <a:srgbClr val="2C2821"/>
                </a:solidFill>
                <a:highlight>
                  <a:srgbClr val="FFDDC1"/>
                </a:highlight>
                <a:latin typeface="Alice" pitchFamily="34" charset="0"/>
                <a:ea typeface="Alice" pitchFamily="34" charset="-122"/>
                <a:cs typeface="Alice" pitchFamily="34" charset="-120"/>
              </a:rPr>
              <a:t>Sample &amp; Sampling</a:t>
            </a:r>
            <a:endParaRPr lang="en-US" sz="240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DAEB04A1-3551-F21D-70A5-63B1A7E5F8DA}"/>
              </a:ext>
            </a:extLst>
          </p:cNvPr>
          <p:cNvSpPr/>
          <p:nvPr/>
        </p:nvSpPr>
        <p:spPr>
          <a:xfrm>
            <a:off x="644843" y="3042285"/>
            <a:ext cx="6555224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study's findings are limited by its </a:t>
            </a:r>
            <a:r>
              <a:rPr lang="en-US" dirty="0">
                <a:solidFill>
                  <a:srgbClr val="2C2821"/>
                </a:solidFill>
                <a:highlight>
                  <a:srgbClr val="D1E7FF"/>
                </a:highlight>
                <a:latin typeface="Lora" pitchFamily="34" charset="0"/>
                <a:ea typeface="Lora" pitchFamily="34" charset="-122"/>
                <a:cs typeface="Lora" pitchFamily="34" charset="-120"/>
              </a:rPr>
              <a:t>sample size and specific sampling methodology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which may affect its representativeness.</a:t>
            </a:r>
            <a:endParaRPr lang="en-US" dirty="0"/>
          </a:p>
        </p:txBody>
      </p:sp>
      <p:pic>
        <p:nvPicPr>
          <p:cNvPr id="9" name="Image 1" descr="preencoded.png">
            <a:extLst>
              <a:ext uri="{FF2B5EF4-FFF2-40B4-BE49-F238E27FC236}">
                <a16:creationId xmlns:a16="http://schemas.microsoft.com/office/drawing/2014/main" id="{A3558B45-219E-E4C6-9714-98E27F4D7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30333" y="1952982"/>
            <a:ext cx="460653" cy="460653"/>
          </a:xfrm>
          <a:prstGeom prst="rect">
            <a:avLst/>
          </a:prstGeom>
        </p:spPr>
      </p:pic>
      <p:sp>
        <p:nvSpPr>
          <p:cNvPr id="10" name="Text 4">
            <a:extLst>
              <a:ext uri="{FF2B5EF4-FFF2-40B4-BE49-F238E27FC236}">
                <a16:creationId xmlns:a16="http://schemas.microsoft.com/office/drawing/2014/main" id="{0FCB6AF5-06D6-50C0-CD46-A60E32DDDB1A}"/>
              </a:ext>
            </a:extLst>
          </p:cNvPr>
          <p:cNvSpPr/>
          <p:nvPr/>
        </p:nvSpPr>
        <p:spPr>
          <a:xfrm>
            <a:off x="7430333" y="2643902"/>
            <a:ext cx="2303264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solidFill>
                  <a:srgbClr val="2C2821"/>
                </a:solidFill>
                <a:highlight>
                  <a:srgbClr val="C6F6D5"/>
                </a:highlight>
                <a:latin typeface="Alice" pitchFamily="34" charset="0"/>
                <a:ea typeface="Alice" pitchFamily="34" charset="-122"/>
                <a:cs typeface="Alice" pitchFamily="34" charset="-120"/>
              </a:rPr>
              <a:t>Geographic Scope</a:t>
            </a:r>
            <a:endParaRPr lang="en-US" sz="2400" dirty="0"/>
          </a:p>
        </p:txBody>
      </p:sp>
      <p:sp>
        <p:nvSpPr>
          <p:cNvPr id="11" name="Text 5">
            <a:extLst>
              <a:ext uri="{FF2B5EF4-FFF2-40B4-BE49-F238E27FC236}">
                <a16:creationId xmlns:a16="http://schemas.microsoft.com/office/drawing/2014/main" id="{E1A8F2D1-F7C6-0355-EC07-D8CD61C18A3D}"/>
              </a:ext>
            </a:extLst>
          </p:cNvPr>
          <p:cNvSpPr/>
          <p:nvPr/>
        </p:nvSpPr>
        <p:spPr>
          <a:xfrm>
            <a:off x="7430333" y="3042285"/>
            <a:ext cx="6555224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Research was confined to </a:t>
            </a:r>
            <a:r>
              <a:rPr lang="en-US" dirty="0">
                <a:solidFill>
                  <a:srgbClr val="2C2821"/>
                </a:solidFill>
                <a:highlight>
                  <a:srgbClr val="FFF3C4"/>
                </a:highlight>
                <a:latin typeface="Lora" pitchFamily="34" charset="0"/>
                <a:ea typeface="Lora" pitchFamily="34" charset="-122"/>
                <a:cs typeface="Lora" pitchFamily="34" charset="-120"/>
              </a:rPr>
              <a:t>Rajshahi University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restricting broader applicability to other educational institutions or regions.</a:t>
            </a:r>
            <a:endParaRPr lang="en-US" dirty="0"/>
          </a:p>
        </p:txBody>
      </p:sp>
      <p:pic>
        <p:nvPicPr>
          <p:cNvPr id="12" name="Image 2" descr="preencoded.png">
            <a:extLst>
              <a:ext uri="{FF2B5EF4-FFF2-40B4-BE49-F238E27FC236}">
                <a16:creationId xmlns:a16="http://schemas.microsoft.com/office/drawing/2014/main" id="{53D4ADDF-D431-9FE7-5A71-B2A0875566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4843" y="4000381"/>
            <a:ext cx="460653" cy="460653"/>
          </a:xfrm>
          <a:prstGeom prst="rect">
            <a:avLst/>
          </a:prstGeom>
        </p:spPr>
      </p:pic>
      <p:sp>
        <p:nvSpPr>
          <p:cNvPr id="13" name="Text 6">
            <a:extLst>
              <a:ext uri="{FF2B5EF4-FFF2-40B4-BE49-F238E27FC236}">
                <a16:creationId xmlns:a16="http://schemas.microsoft.com/office/drawing/2014/main" id="{9117F11B-4F6F-F342-ECAD-5C3FED9E8EC5}"/>
              </a:ext>
            </a:extLst>
          </p:cNvPr>
          <p:cNvSpPr/>
          <p:nvPr/>
        </p:nvSpPr>
        <p:spPr>
          <a:xfrm>
            <a:off x="644843" y="4691301"/>
            <a:ext cx="2303264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solidFill>
                  <a:srgbClr val="2C2821"/>
                </a:solidFill>
                <a:highlight>
                  <a:srgbClr val="FFDDC1"/>
                </a:highlight>
                <a:latin typeface="Alice" pitchFamily="34" charset="0"/>
                <a:ea typeface="Alice" pitchFamily="34" charset="-122"/>
                <a:cs typeface="Alice" pitchFamily="34" charset="-120"/>
              </a:rPr>
              <a:t>Time Constraints</a:t>
            </a:r>
            <a:endParaRPr lang="en-US" sz="2400" dirty="0"/>
          </a:p>
        </p:txBody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17A245E7-4D60-A668-CD1C-D63059C1188F}"/>
              </a:ext>
            </a:extLst>
          </p:cNvPr>
          <p:cNvSpPr/>
          <p:nvPr/>
        </p:nvSpPr>
        <p:spPr>
          <a:xfrm>
            <a:off x="644843" y="5089684"/>
            <a:ext cx="6555224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Utilizing a </a:t>
            </a:r>
            <a:r>
              <a:rPr lang="en-US" dirty="0">
                <a:solidFill>
                  <a:srgbClr val="2C2821"/>
                </a:solidFill>
                <a:highlight>
                  <a:srgbClr val="D1E7FF"/>
                </a:highlight>
                <a:latin typeface="Lora" pitchFamily="34" charset="0"/>
                <a:ea typeface="Lora" pitchFamily="34" charset="-122"/>
                <a:cs typeface="Lora" pitchFamily="34" charset="-120"/>
              </a:rPr>
              <a:t>cross-sectional design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means data was collected at a single point, limiting insights into long-term trends or causal relationships.</a:t>
            </a:r>
            <a:endParaRPr lang="en-US" dirty="0"/>
          </a:p>
        </p:txBody>
      </p:sp>
      <p:pic>
        <p:nvPicPr>
          <p:cNvPr id="15" name="Image 3" descr="preencoded.png">
            <a:extLst>
              <a:ext uri="{FF2B5EF4-FFF2-40B4-BE49-F238E27FC236}">
                <a16:creationId xmlns:a16="http://schemas.microsoft.com/office/drawing/2014/main" id="{93145A5F-E284-DD42-83ED-BC89A5F2EA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30333" y="4000381"/>
            <a:ext cx="460653" cy="460653"/>
          </a:xfrm>
          <a:prstGeom prst="rect">
            <a:avLst/>
          </a:prstGeom>
        </p:spPr>
      </p:pic>
      <p:sp>
        <p:nvSpPr>
          <p:cNvPr id="16" name="Text 8">
            <a:extLst>
              <a:ext uri="{FF2B5EF4-FFF2-40B4-BE49-F238E27FC236}">
                <a16:creationId xmlns:a16="http://schemas.microsoft.com/office/drawing/2014/main" id="{323A0106-833C-CE36-35F0-B8218FF6A10A}"/>
              </a:ext>
            </a:extLst>
          </p:cNvPr>
          <p:cNvSpPr/>
          <p:nvPr/>
        </p:nvSpPr>
        <p:spPr>
          <a:xfrm>
            <a:off x="7430333" y="4691301"/>
            <a:ext cx="2303264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solidFill>
                  <a:srgbClr val="2C2821"/>
                </a:solidFill>
                <a:highlight>
                  <a:srgbClr val="C6F6D5"/>
                </a:highlight>
                <a:latin typeface="Alice" pitchFamily="34" charset="0"/>
                <a:ea typeface="Alice" pitchFamily="34" charset="-122"/>
                <a:cs typeface="Alice" pitchFamily="34" charset="-120"/>
              </a:rPr>
              <a:t>Self-Reported Data</a:t>
            </a:r>
            <a:endParaRPr lang="en-US" sz="2400" dirty="0"/>
          </a:p>
        </p:txBody>
      </p:sp>
      <p:sp>
        <p:nvSpPr>
          <p:cNvPr id="17" name="Text 9">
            <a:extLst>
              <a:ext uri="{FF2B5EF4-FFF2-40B4-BE49-F238E27FC236}">
                <a16:creationId xmlns:a16="http://schemas.microsoft.com/office/drawing/2014/main" id="{EE634540-4CAC-0448-D64B-12758BBB1BC9}"/>
              </a:ext>
            </a:extLst>
          </p:cNvPr>
          <p:cNvSpPr/>
          <p:nvPr/>
        </p:nvSpPr>
        <p:spPr>
          <a:xfrm>
            <a:off x="7430333" y="5089684"/>
            <a:ext cx="6555224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Reliance on </a:t>
            </a:r>
            <a:r>
              <a:rPr lang="en-US" dirty="0">
                <a:solidFill>
                  <a:srgbClr val="2C2821"/>
                </a:solidFill>
                <a:highlight>
                  <a:srgbClr val="FFF3C4"/>
                </a:highlight>
                <a:latin typeface="Lora" pitchFamily="34" charset="0"/>
                <a:ea typeface="Lora" pitchFamily="34" charset="-122"/>
                <a:cs typeface="Lora" pitchFamily="34" charset="-120"/>
              </a:rPr>
              <a:t>self-reported information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introduces potential biases such as social desirability or recall inaccuracies.</a:t>
            </a:r>
            <a:endParaRPr lang="en-US" dirty="0"/>
          </a:p>
        </p:txBody>
      </p:sp>
      <p:pic>
        <p:nvPicPr>
          <p:cNvPr id="18" name="Image 4" descr="preencoded.png">
            <a:extLst>
              <a:ext uri="{FF2B5EF4-FFF2-40B4-BE49-F238E27FC236}">
                <a16:creationId xmlns:a16="http://schemas.microsoft.com/office/drawing/2014/main" id="{AEDBA167-E35C-4280-4E10-EE705B4D62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4843" y="6047780"/>
            <a:ext cx="460653" cy="460653"/>
          </a:xfrm>
          <a:prstGeom prst="rect">
            <a:avLst/>
          </a:prstGeom>
        </p:spPr>
      </p:pic>
      <p:sp>
        <p:nvSpPr>
          <p:cNvPr id="19" name="Text 10">
            <a:extLst>
              <a:ext uri="{FF2B5EF4-FFF2-40B4-BE49-F238E27FC236}">
                <a16:creationId xmlns:a16="http://schemas.microsoft.com/office/drawing/2014/main" id="{C741CB89-7C99-775E-3E3A-2D46CD2156C0}"/>
              </a:ext>
            </a:extLst>
          </p:cNvPr>
          <p:cNvSpPr/>
          <p:nvPr/>
        </p:nvSpPr>
        <p:spPr>
          <a:xfrm>
            <a:off x="644843" y="6738699"/>
            <a:ext cx="2303264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solidFill>
                  <a:srgbClr val="2C2821"/>
                </a:solidFill>
                <a:highlight>
                  <a:srgbClr val="FFDDC1"/>
                </a:highlight>
                <a:latin typeface="Alice" pitchFamily="34" charset="0"/>
                <a:ea typeface="Alice" pitchFamily="34" charset="-122"/>
                <a:cs typeface="Alice" pitchFamily="34" charset="-120"/>
              </a:rPr>
              <a:t>Generalizability</a:t>
            </a:r>
            <a:endParaRPr lang="en-US" sz="2400" dirty="0"/>
          </a:p>
        </p:txBody>
      </p:sp>
      <p:sp>
        <p:nvSpPr>
          <p:cNvPr id="20" name="Text 11">
            <a:extLst>
              <a:ext uri="{FF2B5EF4-FFF2-40B4-BE49-F238E27FC236}">
                <a16:creationId xmlns:a16="http://schemas.microsoft.com/office/drawing/2014/main" id="{CC2EAAEF-4888-1034-A5C4-739DDD19AD07}"/>
              </a:ext>
            </a:extLst>
          </p:cNvPr>
          <p:cNvSpPr/>
          <p:nvPr/>
        </p:nvSpPr>
        <p:spPr>
          <a:xfrm>
            <a:off x="644843" y="7137083"/>
            <a:ext cx="6555224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Given the specific context and participant pool, the results may have </a:t>
            </a:r>
            <a:r>
              <a:rPr lang="en-US" dirty="0">
                <a:solidFill>
                  <a:srgbClr val="2C2821"/>
                </a:solidFill>
                <a:highlight>
                  <a:srgbClr val="D1E7FF"/>
                </a:highlight>
                <a:latin typeface="Lora" pitchFamily="34" charset="0"/>
                <a:ea typeface="Lora" pitchFamily="34" charset="-122"/>
                <a:cs typeface="Lora" pitchFamily="34" charset="-120"/>
              </a:rPr>
              <a:t>limited generalizability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to diverse populations.</a:t>
            </a:r>
            <a:endParaRPr lang="en-US" dirty="0"/>
          </a:p>
        </p:txBody>
      </p:sp>
      <p:pic>
        <p:nvPicPr>
          <p:cNvPr id="21" name="Image 5" descr="preencoded.png">
            <a:extLst>
              <a:ext uri="{FF2B5EF4-FFF2-40B4-BE49-F238E27FC236}">
                <a16:creationId xmlns:a16="http://schemas.microsoft.com/office/drawing/2014/main" id="{B93649D4-34A1-0FB8-3FEF-41F15B40F0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30333" y="6047780"/>
            <a:ext cx="460653" cy="460653"/>
          </a:xfrm>
          <a:prstGeom prst="rect">
            <a:avLst/>
          </a:prstGeom>
        </p:spPr>
      </p:pic>
      <p:sp>
        <p:nvSpPr>
          <p:cNvPr id="22" name="Text 12">
            <a:extLst>
              <a:ext uri="{FF2B5EF4-FFF2-40B4-BE49-F238E27FC236}">
                <a16:creationId xmlns:a16="http://schemas.microsoft.com/office/drawing/2014/main" id="{5C87E4AB-34D9-5B6F-073A-73FC37E73481}"/>
              </a:ext>
            </a:extLst>
          </p:cNvPr>
          <p:cNvSpPr/>
          <p:nvPr/>
        </p:nvSpPr>
        <p:spPr>
          <a:xfrm>
            <a:off x="7430333" y="6738699"/>
            <a:ext cx="2380059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dirty="0">
                <a:solidFill>
                  <a:srgbClr val="2C2821"/>
                </a:solidFill>
                <a:highlight>
                  <a:srgbClr val="C6F6D5"/>
                </a:highlight>
                <a:latin typeface="Alice" pitchFamily="34" charset="0"/>
                <a:ea typeface="Alice" pitchFamily="34" charset="-122"/>
                <a:cs typeface="Alice" pitchFamily="34" charset="-120"/>
              </a:rPr>
              <a:t>Methodological Factors</a:t>
            </a:r>
            <a:endParaRPr lang="en-US" sz="2400" dirty="0"/>
          </a:p>
        </p:txBody>
      </p:sp>
      <p:sp>
        <p:nvSpPr>
          <p:cNvPr id="23" name="Text 13">
            <a:extLst>
              <a:ext uri="{FF2B5EF4-FFF2-40B4-BE49-F238E27FC236}">
                <a16:creationId xmlns:a16="http://schemas.microsoft.com/office/drawing/2014/main" id="{07F8E03D-44CF-E448-F10F-CA5D89BAB8B7}"/>
              </a:ext>
            </a:extLst>
          </p:cNvPr>
          <p:cNvSpPr/>
          <p:nvPr/>
        </p:nvSpPr>
        <p:spPr>
          <a:xfrm>
            <a:off x="7430333" y="7137083"/>
            <a:ext cx="6555224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Other inherent </a:t>
            </a:r>
            <a:r>
              <a:rPr lang="en-US" dirty="0">
                <a:solidFill>
                  <a:srgbClr val="2C2821"/>
                </a:solidFill>
                <a:highlight>
                  <a:srgbClr val="FFF3C4"/>
                </a:highlight>
                <a:latin typeface="Lora" pitchFamily="34" charset="0"/>
                <a:ea typeface="Lora" pitchFamily="34" charset="-122"/>
                <a:cs typeface="Lora" pitchFamily="34" charset="-120"/>
              </a:rPr>
              <a:t>methodological limitations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may exist, influencing the study's scope 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628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E28DEEC-3B51-1325-7BB9-9CB29AB8E9B7}"/>
              </a:ext>
            </a:extLst>
          </p:cNvPr>
          <p:cNvSpPr/>
          <p:nvPr/>
        </p:nvSpPr>
        <p:spPr>
          <a:xfrm>
            <a:off x="575072" y="451842"/>
            <a:ext cx="6166842" cy="513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4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Conclusion and Recommendation</a:t>
            </a:r>
            <a:endParaRPr lang="en-US" sz="48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985083B5-9047-F2C4-994C-2648F9FD16CF}"/>
              </a:ext>
            </a:extLst>
          </p:cNvPr>
          <p:cNvSpPr/>
          <p:nvPr/>
        </p:nvSpPr>
        <p:spPr>
          <a:xfrm>
            <a:off x="575072" y="1293971"/>
            <a:ext cx="13480256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Our study really helped us see how much pictures and designs in ads affect college students, and how well ads work for them.</a:t>
            </a:r>
            <a:endParaRPr lang="en-US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40AFD1AB-528B-04B9-5EB7-7FCA90D17AE8}"/>
              </a:ext>
            </a:extLst>
          </p:cNvPr>
          <p:cNvSpPr/>
          <p:nvPr/>
        </p:nvSpPr>
        <p:spPr>
          <a:xfrm>
            <a:off x="575072" y="1803321"/>
            <a:ext cx="3286720" cy="410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36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Conclusion</a:t>
            </a:r>
            <a:endParaRPr lang="en-US" sz="3600" dirty="0"/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56143B1E-A1A5-752D-AFA5-916F1A1668D2}"/>
              </a:ext>
            </a:extLst>
          </p:cNvPr>
          <p:cNvSpPr/>
          <p:nvPr/>
        </p:nvSpPr>
        <p:spPr>
          <a:xfrm>
            <a:off x="575072" y="2460665"/>
            <a:ext cx="4383881" cy="2392680"/>
          </a:xfrm>
          <a:prstGeom prst="roundRect">
            <a:avLst>
              <a:gd name="adj" fmla="val 1030"/>
            </a:avLst>
          </a:prstGeom>
          <a:solidFill>
            <a:srgbClr val="F0EDE6"/>
          </a:solidFill>
          <a:ln/>
        </p:spPr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969E57CA-591E-8857-FD01-DCE8153B77F0}"/>
              </a:ext>
            </a:extLst>
          </p:cNvPr>
          <p:cNvSpPr/>
          <p:nvPr/>
        </p:nvSpPr>
        <p:spPr>
          <a:xfrm>
            <a:off x="739378" y="2624971"/>
            <a:ext cx="492919" cy="492919"/>
          </a:xfrm>
          <a:prstGeom prst="roundRect">
            <a:avLst>
              <a:gd name="adj" fmla="val 18548860"/>
            </a:avLst>
          </a:prstGeom>
          <a:solidFill>
            <a:srgbClr val="1B5F39"/>
          </a:solidFill>
          <a:ln/>
        </p:spPr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4B27B1FE-B60B-C094-49CD-5DD8E8A45D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4871" y="2760464"/>
            <a:ext cx="221813" cy="221813"/>
          </a:xfrm>
          <a:prstGeom prst="rect">
            <a:avLst/>
          </a:prstGeom>
        </p:spPr>
      </p:pic>
      <p:sp>
        <p:nvSpPr>
          <p:cNvPr id="8" name="Text 5">
            <a:extLst>
              <a:ext uri="{FF2B5EF4-FFF2-40B4-BE49-F238E27FC236}">
                <a16:creationId xmlns:a16="http://schemas.microsoft.com/office/drawing/2014/main" id="{AAB263CA-7F61-286F-DEA3-034207E21253}"/>
              </a:ext>
            </a:extLst>
          </p:cNvPr>
          <p:cNvSpPr/>
          <p:nvPr/>
        </p:nvSpPr>
        <p:spPr>
          <a:xfrm>
            <a:off x="739378" y="3282196"/>
            <a:ext cx="2054185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dirty="0">
                <a:solidFill>
                  <a:srgbClr val="2C2821"/>
                </a:solidFill>
                <a:highlight>
                  <a:srgbClr val="FF6B6B"/>
                </a:highlight>
                <a:latin typeface="Alice" pitchFamily="34" charset="0"/>
                <a:ea typeface="Alice" pitchFamily="34" charset="-122"/>
                <a:cs typeface="Alice" pitchFamily="34" charset="-120"/>
              </a:rPr>
              <a:t>Our Main Discoveries</a:t>
            </a:r>
            <a:endParaRPr lang="en-US" sz="24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411574E7-CBA0-1C45-96CA-99D0F7D010FF}"/>
              </a:ext>
            </a:extLst>
          </p:cNvPr>
          <p:cNvSpPr/>
          <p:nvPr/>
        </p:nvSpPr>
        <p:spPr>
          <a:xfrm>
            <a:off x="739378" y="3637478"/>
            <a:ext cx="4055269" cy="788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We found clear connections between using </a:t>
            </a:r>
            <a:r>
              <a:rPr lang="en-US" dirty="0">
                <a:solidFill>
                  <a:srgbClr val="2C2821"/>
                </a:solidFill>
                <a:highlight>
                  <a:srgbClr val="4ECDC4"/>
                </a:highlight>
                <a:latin typeface="Lora" pitchFamily="34" charset="0"/>
                <a:ea typeface="Lora" pitchFamily="34" charset="-122"/>
                <a:cs typeface="Lora" pitchFamily="34" charset="-120"/>
              </a:rPr>
              <a:t>colors, feelings, and simple ads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and how well those ads grab people's attention and get them interested.</a:t>
            </a:r>
            <a:endParaRPr lang="en-US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F8A0AAAE-965E-C9C7-7AED-0F4BC8057B0D}"/>
              </a:ext>
            </a:extLst>
          </p:cNvPr>
          <p:cNvSpPr/>
          <p:nvPr/>
        </p:nvSpPr>
        <p:spPr>
          <a:xfrm>
            <a:off x="5123259" y="2460665"/>
            <a:ext cx="4383881" cy="2392680"/>
          </a:xfrm>
          <a:prstGeom prst="roundRect">
            <a:avLst>
              <a:gd name="adj" fmla="val 1030"/>
            </a:avLst>
          </a:prstGeom>
          <a:solidFill>
            <a:srgbClr val="F0EDE6"/>
          </a:solidFill>
          <a:ln/>
        </p:spPr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F93E0041-EE2F-2928-A272-0BCF75B68E74}"/>
              </a:ext>
            </a:extLst>
          </p:cNvPr>
          <p:cNvSpPr/>
          <p:nvPr/>
        </p:nvSpPr>
        <p:spPr>
          <a:xfrm>
            <a:off x="5287566" y="2624971"/>
            <a:ext cx="492919" cy="492919"/>
          </a:xfrm>
          <a:prstGeom prst="roundRect">
            <a:avLst>
              <a:gd name="adj" fmla="val 18548860"/>
            </a:avLst>
          </a:prstGeom>
          <a:solidFill>
            <a:srgbClr val="1B5F39"/>
          </a:solidFill>
          <a:ln/>
        </p:spPr>
      </p:sp>
      <p:pic>
        <p:nvPicPr>
          <p:cNvPr id="12" name="Image 1" descr="preencoded.png">
            <a:extLst>
              <a:ext uri="{FF2B5EF4-FFF2-40B4-BE49-F238E27FC236}">
                <a16:creationId xmlns:a16="http://schemas.microsoft.com/office/drawing/2014/main" id="{CEEF01AC-AD0C-A804-556A-A77207FF5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23059" y="2760464"/>
            <a:ext cx="221813" cy="221813"/>
          </a:xfrm>
          <a:prstGeom prst="rect">
            <a:avLst/>
          </a:prstGeom>
        </p:spPr>
      </p:pic>
      <p:sp>
        <p:nvSpPr>
          <p:cNvPr id="13" name="Text 9">
            <a:extLst>
              <a:ext uri="{FF2B5EF4-FFF2-40B4-BE49-F238E27FC236}">
                <a16:creationId xmlns:a16="http://schemas.microsoft.com/office/drawing/2014/main" id="{29525A1F-26B8-1FBF-4B30-C80B8F3C63A5}"/>
              </a:ext>
            </a:extLst>
          </p:cNvPr>
          <p:cNvSpPr/>
          <p:nvPr/>
        </p:nvSpPr>
        <p:spPr>
          <a:xfrm>
            <a:off x="5287566" y="3282196"/>
            <a:ext cx="2301835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dirty="0">
                <a:solidFill>
                  <a:srgbClr val="2C2821"/>
                </a:solidFill>
                <a:highlight>
                  <a:srgbClr val="F7DC6F"/>
                </a:highlight>
                <a:latin typeface="Alice" pitchFamily="34" charset="0"/>
                <a:ea typeface="Alice" pitchFamily="34" charset="-122"/>
                <a:cs typeface="Alice" pitchFamily="34" charset="-120"/>
              </a:rPr>
              <a:t>How It Changes Students</a:t>
            </a:r>
            <a:endParaRPr lang="en-US" sz="2400" dirty="0"/>
          </a:p>
        </p:txBody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FC727282-BCD5-0BD8-5527-778FB8752607}"/>
              </a:ext>
            </a:extLst>
          </p:cNvPr>
          <p:cNvSpPr/>
          <p:nvPr/>
        </p:nvSpPr>
        <p:spPr>
          <a:xfrm>
            <a:off x="5287566" y="3637478"/>
            <a:ext cx="4055269" cy="1051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This study showed that these visuals and feelings really change </a:t>
            </a:r>
            <a:r>
              <a:rPr lang="en-US" dirty="0">
                <a:solidFill>
                  <a:srgbClr val="2C2821"/>
                </a:solidFill>
                <a:highlight>
                  <a:srgbClr val="A2D9CE"/>
                </a:highlight>
                <a:latin typeface="Lora" pitchFamily="34" charset="0"/>
                <a:ea typeface="Lora" pitchFamily="34" charset="-122"/>
                <a:cs typeface="Lora" pitchFamily="34" charset="-120"/>
              </a:rPr>
              <a:t>what students think and if they want to buy something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.</a:t>
            </a:r>
            <a:endParaRPr lang="en-US" dirty="0"/>
          </a:p>
        </p:txBody>
      </p:sp>
      <p:sp>
        <p:nvSpPr>
          <p:cNvPr id="15" name="Shape 11">
            <a:extLst>
              <a:ext uri="{FF2B5EF4-FFF2-40B4-BE49-F238E27FC236}">
                <a16:creationId xmlns:a16="http://schemas.microsoft.com/office/drawing/2014/main" id="{B865F090-924B-DFBF-0E57-47EF4C4F301E}"/>
              </a:ext>
            </a:extLst>
          </p:cNvPr>
          <p:cNvSpPr/>
          <p:nvPr/>
        </p:nvSpPr>
        <p:spPr>
          <a:xfrm>
            <a:off x="9671447" y="2460665"/>
            <a:ext cx="4383881" cy="2392680"/>
          </a:xfrm>
          <a:prstGeom prst="roundRect">
            <a:avLst>
              <a:gd name="adj" fmla="val 1030"/>
            </a:avLst>
          </a:prstGeom>
          <a:solidFill>
            <a:srgbClr val="F0EDE6"/>
          </a:solidFill>
          <a:ln/>
        </p:spPr>
      </p:sp>
      <p:sp>
        <p:nvSpPr>
          <p:cNvPr id="16" name="Shape 12">
            <a:extLst>
              <a:ext uri="{FF2B5EF4-FFF2-40B4-BE49-F238E27FC236}">
                <a16:creationId xmlns:a16="http://schemas.microsoft.com/office/drawing/2014/main" id="{8701794F-79FD-5163-AEE9-63D16946240D}"/>
              </a:ext>
            </a:extLst>
          </p:cNvPr>
          <p:cNvSpPr/>
          <p:nvPr/>
        </p:nvSpPr>
        <p:spPr>
          <a:xfrm>
            <a:off x="9835753" y="2624971"/>
            <a:ext cx="492919" cy="492919"/>
          </a:xfrm>
          <a:prstGeom prst="roundRect">
            <a:avLst>
              <a:gd name="adj" fmla="val 18548860"/>
            </a:avLst>
          </a:prstGeom>
          <a:solidFill>
            <a:srgbClr val="1B5F39"/>
          </a:solidFill>
          <a:ln/>
        </p:spPr>
      </p:sp>
      <p:pic>
        <p:nvPicPr>
          <p:cNvPr id="17" name="Image 2" descr="preencoded.png">
            <a:extLst>
              <a:ext uri="{FF2B5EF4-FFF2-40B4-BE49-F238E27FC236}">
                <a16:creationId xmlns:a16="http://schemas.microsoft.com/office/drawing/2014/main" id="{60881B83-0939-8484-F49E-02A8C41EB2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71246" y="2760464"/>
            <a:ext cx="221813" cy="221813"/>
          </a:xfrm>
          <a:prstGeom prst="rect">
            <a:avLst/>
          </a:prstGeom>
        </p:spPr>
      </p:pic>
      <p:sp>
        <p:nvSpPr>
          <p:cNvPr id="18" name="Text 13">
            <a:extLst>
              <a:ext uri="{FF2B5EF4-FFF2-40B4-BE49-F238E27FC236}">
                <a16:creationId xmlns:a16="http://schemas.microsoft.com/office/drawing/2014/main" id="{D93C9D7C-2574-F634-0C4F-76A5B10E96C7}"/>
              </a:ext>
            </a:extLst>
          </p:cNvPr>
          <p:cNvSpPr/>
          <p:nvPr/>
        </p:nvSpPr>
        <p:spPr>
          <a:xfrm>
            <a:off x="9835753" y="3282196"/>
            <a:ext cx="2054185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dirty="0">
                <a:solidFill>
                  <a:srgbClr val="2C2821"/>
                </a:solidFill>
                <a:highlight>
                  <a:srgbClr val="BB8FCE"/>
                </a:highlight>
                <a:latin typeface="Alice" pitchFamily="34" charset="0"/>
                <a:ea typeface="Alice" pitchFamily="34" charset="-122"/>
                <a:cs typeface="Alice" pitchFamily="34" charset="-120"/>
              </a:rPr>
              <a:t>Proof We Can Trust</a:t>
            </a:r>
            <a:endParaRPr lang="en-US" sz="2400" dirty="0"/>
          </a:p>
        </p:txBody>
      </p:sp>
      <p:sp>
        <p:nvSpPr>
          <p:cNvPr id="19" name="Text 14">
            <a:extLst>
              <a:ext uri="{FF2B5EF4-FFF2-40B4-BE49-F238E27FC236}">
                <a16:creationId xmlns:a16="http://schemas.microsoft.com/office/drawing/2014/main" id="{B02C8E2F-4B84-047D-E984-D9BBAA6CABD6}"/>
              </a:ext>
            </a:extLst>
          </p:cNvPr>
          <p:cNvSpPr/>
          <p:nvPr/>
        </p:nvSpPr>
        <p:spPr>
          <a:xfrm>
            <a:off x="9835753" y="3637478"/>
            <a:ext cx="4055269" cy="788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All the connections we found were very strong and </a:t>
            </a:r>
            <a:r>
              <a:rPr lang="en-US" dirty="0">
                <a:solidFill>
                  <a:srgbClr val="2C2821"/>
                </a:solidFill>
                <a:highlight>
                  <a:srgbClr val="FF6B6B"/>
                </a:highlight>
                <a:latin typeface="Lora" pitchFamily="34" charset="0"/>
                <a:ea typeface="Lora" pitchFamily="34" charset="-122"/>
                <a:cs typeface="Lora" pitchFamily="34" charset="-120"/>
              </a:rPr>
              <a:t>statistically proven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. This means our ideas are solid and you can trust our conclusions.</a:t>
            </a:r>
            <a:endParaRPr lang="en-US" dirty="0"/>
          </a:p>
        </p:txBody>
      </p:sp>
      <p:sp>
        <p:nvSpPr>
          <p:cNvPr id="20" name="Text 15">
            <a:extLst>
              <a:ext uri="{FF2B5EF4-FFF2-40B4-BE49-F238E27FC236}">
                <a16:creationId xmlns:a16="http://schemas.microsoft.com/office/drawing/2014/main" id="{F3A09814-34DE-B0A0-BE39-FBF59FF35F7E}"/>
              </a:ext>
            </a:extLst>
          </p:cNvPr>
          <p:cNvSpPr/>
          <p:nvPr/>
        </p:nvSpPr>
        <p:spPr>
          <a:xfrm>
            <a:off x="575072" y="5099804"/>
            <a:ext cx="3286720" cy="410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36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Recommendation</a:t>
            </a:r>
            <a:endParaRPr lang="en-US" sz="3600" dirty="0"/>
          </a:p>
        </p:txBody>
      </p:sp>
      <p:pic>
        <p:nvPicPr>
          <p:cNvPr id="21" name="Image 3" descr="preencoded.png">
            <a:extLst>
              <a:ext uri="{FF2B5EF4-FFF2-40B4-BE49-F238E27FC236}">
                <a16:creationId xmlns:a16="http://schemas.microsoft.com/office/drawing/2014/main" id="{B50D2A1D-B63C-7C46-BCAB-D2FE7394B8E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5072" y="5757148"/>
            <a:ext cx="410766" cy="410766"/>
          </a:xfrm>
          <a:prstGeom prst="rect">
            <a:avLst/>
          </a:prstGeom>
        </p:spPr>
      </p:pic>
      <p:sp>
        <p:nvSpPr>
          <p:cNvPr id="22" name="Text 16">
            <a:extLst>
              <a:ext uri="{FF2B5EF4-FFF2-40B4-BE49-F238E27FC236}">
                <a16:creationId xmlns:a16="http://schemas.microsoft.com/office/drawing/2014/main" id="{6F0BFB48-A57C-6A92-DCB5-03D7755FA03C}"/>
              </a:ext>
            </a:extLst>
          </p:cNvPr>
          <p:cNvSpPr/>
          <p:nvPr/>
        </p:nvSpPr>
        <p:spPr>
          <a:xfrm>
            <a:off x="575072" y="6373297"/>
            <a:ext cx="2074664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dirty="0">
                <a:solidFill>
                  <a:srgbClr val="2C2821"/>
                </a:solidFill>
                <a:highlight>
                  <a:srgbClr val="BB8FCE"/>
                </a:highlight>
                <a:latin typeface="Alice" pitchFamily="34" charset="0"/>
                <a:ea typeface="Alice" pitchFamily="34" charset="-122"/>
                <a:cs typeface="Alice" pitchFamily="34" charset="-120"/>
              </a:rPr>
              <a:t>For People Making Ads</a:t>
            </a:r>
            <a:endParaRPr lang="en-US" sz="2400" dirty="0"/>
          </a:p>
        </p:txBody>
      </p:sp>
      <p:sp>
        <p:nvSpPr>
          <p:cNvPr id="23" name="Text 17">
            <a:extLst>
              <a:ext uri="{FF2B5EF4-FFF2-40B4-BE49-F238E27FC236}">
                <a16:creationId xmlns:a16="http://schemas.microsoft.com/office/drawing/2014/main" id="{2EED54A1-B464-B64E-4EF7-50C0801C1459}"/>
              </a:ext>
            </a:extLst>
          </p:cNvPr>
          <p:cNvSpPr/>
          <p:nvPr/>
        </p:nvSpPr>
        <p:spPr>
          <a:xfrm>
            <a:off x="575072" y="6728579"/>
            <a:ext cx="4356497" cy="788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 </a:t>
            </a:r>
            <a:r>
              <a:rPr lang="en-US" dirty="0">
                <a:solidFill>
                  <a:srgbClr val="2C2821"/>
                </a:solidFill>
                <a:highlight>
                  <a:srgbClr val="FF6B6B"/>
                </a:highlight>
                <a:latin typeface="Lora" pitchFamily="34" charset="0"/>
                <a:ea typeface="Lora" pitchFamily="34" charset="-122"/>
                <a:cs typeface="Lora" pitchFamily="34" charset="-120"/>
              </a:rPr>
              <a:t>bright, emotional colors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and make your ads </a:t>
            </a:r>
            <a:r>
              <a:rPr lang="en-US" dirty="0">
                <a:solidFill>
                  <a:srgbClr val="2C2821"/>
                </a:solidFill>
                <a:highlight>
                  <a:srgbClr val="4ECDC4"/>
                </a:highlight>
                <a:latin typeface="Lora" pitchFamily="34" charset="0"/>
                <a:ea typeface="Lora" pitchFamily="34" charset="-122"/>
                <a:cs typeface="Lora" pitchFamily="34" charset="-120"/>
              </a:rPr>
              <a:t>clear and to the point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. This works best for younger people like students!</a:t>
            </a:r>
            <a:endParaRPr lang="en-US" dirty="0"/>
          </a:p>
        </p:txBody>
      </p:sp>
      <p:pic>
        <p:nvPicPr>
          <p:cNvPr id="24" name="Image 4" descr="preencoded.png">
            <a:extLst>
              <a:ext uri="{FF2B5EF4-FFF2-40B4-BE49-F238E27FC236}">
                <a16:creationId xmlns:a16="http://schemas.microsoft.com/office/drawing/2014/main" id="{FF04D3E6-625F-C153-21AD-002EEC0C96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36952" y="5757148"/>
            <a:ext cx="410766" cy="410766"/>
          </a:xfrm>
          <a:prstGeom prst="rect">
            <a:avLst/>
          </a:prstGeom>
        </p:spPr>
      </p:pic>
      <p:sp>
        <p:nvSpPr>
          <p:cNvPr id="25" name="Text 18">
            <a:extLst>
              <a:ext uri="{FF2B5EF4-FFF2-40B4-BE49-F238E27FC236}">
                <a16:creationId xmlns:a16="http://schemas.microsoft.com/office/drawing/2014/main" id="{68023276-73FC-8585-110F-C778F0042624}"/>
              </a:ext>
            </a:extLst>
          </p:cNvPr>
          <p:cNvSpPr/>
          <p:nvPr/>
        </p:nvSpPr>
        <p:spPr>
          <a:xfrm>
            <a:off x="5136952" y="6373297"/>
            <a:ext cx="2054185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dirty="0">
                <a:solidFill>
                  <a:srgbClr val="2C2821"/>
                </a:solidFill>
                <a:highlight>
                  <a:srgbClr val="A2D9CE"/>
                </a:highlight>
                <a:latin typeface="Alice" pitchFamily="34" charset="0"/>
                <a:ea typeface="Alice" pitchFamily="34" charset="-122"/>
                <a:cs typeface="Alice" pitchFamily="34" charset="-120"/>
              </a:rPr>
              <a:t>For Future Studies</a:t>
            </a:r>
            <a:endParaRPr lang="en-US" sz="2400" dirty="0"/>
          </a:p>
        </p:txBody>
      </p:sp>
      <p:sp>
        <p:nvSpPr>
          <p:cNvPr id="26" name="Text 19">
            <a:extLst>
              <a:ext uri="{FF2B5EF4-FFF2-40B4-BE49-F238E27FC236}">
                <a16:creationId xmlns:a16="http://schemas.microsoft.com/office/drawing/2014/main" id="{DA0AA8AD-FA25-42CC-A00D-4886FF46D64F}"/>
              </a:ext>
            </a:extLst>
          </p:cNvPr>
          <p:cNvSpPr/>
          <p:nvPr/>
        </p:nvSpPr>
        <p:spPr>
          <a:xfrm>
            <a:off x="5136952" y="6728579"/>
            <a:ext cx="4356497" cy="788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Next time, let's look at these ideas in </a:t>
            </a:r>
            <a:r>
              <a:rPr lang="en-US" dirty="0">
                <a:solidFill>
                  <a:srgbClr val="2C2821"/>
                </a:solidFill>
                <a:highlight>
                  <a:srgbClr val="F7DC6F"/>
                </a:highlight>
                <a:latin typeface="Lora" pitchFamily="34" charset="0"/>
                <a:ea typeface="Lora" pitchFamily="34" charset="-122"/>
                <a:cs typeface="Lora" pitchFamily="34" charset="-120"/>
              </a:rPr>
              <a:t>different countries and with different age groups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. We should also follow people over a longer time to see how things change.</a:t>
            </a:r>
            <a:endParaRPr lang="en-US" dirty="0"/>
          </a:p>
        </p:txBody>
      </p:sp>
      <p:pic>
        <p:nvPicPr>
          <p:cNvPr id="27" name="Image 5" descr="preencoded.png">
            <a:extLst>
              <a:ext uri="{FF2B5EF4-FFF2-40B4-BE49-F238E27FC236}">
                <a16:creationId xmlns:a16="http://schemas.microsoft.com/office/drawing/2014/main" id="{2AE41EDE-F933-7D28-4F25-48DC2E16FA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698831" y="5757148"/>
            <a:ext cx="410766" cy="410766"/>
          </a:xfrm>
          <a:prstGeom prst="rect">
            <a:avLst/>
          </a:prstGeom>
        </p:spPr>
      </p:pic>
      <p:sp>
        <p:nvSpPr>
          <p:cNvPr id="28" name="Text 20">
            <a:extLst>
              <a:ext uri="{FF2B5EF4-FFF2-40B4-BE49-F238E27FC236}">
                <a16:creationId xmlns:a16="http://schemas.microsoft.com/office/drawing/2014/main" id="{202C922F-3D3C-53C5-74DF-F0AB2BA53428}"/>
              </a:ext>
            </a:extLst>
          </p:cNvPr>
          <p:cNvSpPr/>
          <p:nvPr/>
        </p:nvSpPr>
        <p:spPr>
          <a:xfrm>
            <a:off x="9698831" y="6373297"/>
            <a:ext cx="2054185" cy="2566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dirty="0">
                <a:solidFill>
                  <a:srgbClr val="2C2821"/>
                </a:solidFill>
                <a:highlight>
                  <a:srgbClr val="4ECDC4"/>
                </a:highlight>
                <a:latin typeface="Alice" pitchFamily="34" charset="0"/>
                <a:ea typeface="Alice" pitchFamily="34" charset="-122"/>
                <a:cs typeface="Alice" pitchFamily="34" charset="-120"/>
              </a:rPr>
              <a:t>How to Use This Now</a:t>
            </a:r>
            <a:endParaRPr lang="en-US" sz="2400" dirty="0"/>
          </a:p>
        </p:txBody>
      </p:sp>
      <p:sp>
        <p:nvSpPr>
          <p:cNvPr id="29" name="Text 21">
            <a:extLst>
              <a:ext uri="{FF2B5EF4-FFF2-40B4-BE49-F238E27FC236}">
                <a16:creationId xmlns:a16="http://schemas.microsoft.com/office/drawing/2014/main" id="{E628270F-32A1-545C-7047-B25E63F7BB01}"/>
              </a:ext>
            </a:extLst>
          </p:cNvPr>
          <p:cNvSpPr/>
          <p:nvPr/>
        </p:nvSpPr>
        <p:spPr>
          <a:xfrm>
            <a:off x="9698831" y="6728579"/>
            <a:ext cx="4356497" cy="1051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Try testing different </a:t>
            </a:r>
            <a:r>
              <a:rPr lang="en-US" dirty="0">
                <a:solidFill>
                  <a:srgbClr val="2C2821"/>
                </a:solidFill>
                <a:highlight>
                  <a:srgbClr val="BB8FCE"/>
                </a:highlight>
                <a:latin typeface="Lora" pitchFamily="34" charset="0"/>
                <a:ea typeface="Lora" pitchFamily="34" charset="-122"/>
                <a:cs typeface="Lora" pitchFamily="34" charset="-120"/>
              </a:rPr>
              <a:t>color choices and emotional messages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in your online ads. This will help you find what works best to get people interested and buying your product.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233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6282E-94F6-21CF-3733-8F2BB9639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00770D3-852C-9BFE-57C5-1CEA68ABAA51}"/>
              </a:ext>
            </a:extLst>
          </p:cNvPr>
          <p:cNvSpPr/>
          <p:nvPr/>
        </p:nvSpPr>
        <p:spPr>
          <a:xfrm>
            <a:off x="793790" y="2643307"/>
            <a:ext cx="13042821" cy="212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700"/>
              </a:lnSpc>
              <a:buNone/>
            </a:pPr>
            <a:r>
              <a:rPr lang="en-US" sz="13350" dirty="0">
                <a:solidFill>
                  <a:srgbClr val="FF6B6B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</a:t>
            </a:r>
            <a:r>
              <a:rPr lang="en-US" sz="13350" dirty="0">
                <a:solidFill>
                  <a:srgbClr val="4ECDC4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h</a:t>
            </a:r>
            <a:r>
              <a:rPr lang="en-US" sz="13350" dirty="0">
                <a:solidFill>
                  <a:srgbClr val="F7DC6F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</a:t>
            </a:r>
            <a:r>
              <a:rPr lang="en-US" sz="13350" dirty="0">
                <a:solidFill>
                  <a:srgbClr val="A2D9CE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n</a:t>
            </a:r>
            <a:r>
              <a:rPr lang="en-US" sz="13350" dirty="0">
                <a:solidFill>
                  <a:srgbClr val="BB8FCE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k</a:t>
            </a:r>
            <a:r>
              <a:rPr lang="en-US" sz="133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en-US" sz="13350" dirty="0">
                <a:solidFill>
                  <a:srgbClr val="FF6B6B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Y</a:t>
            </a:r>
            <a:r>
              <a:rPr lang="en-US" sz="13350" dirty="0">
                <a:solidFill>
                  <a:srgbClr val="4ECDC4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</a:t>
            </a:r>
            <a:r>
              <a:rPr lang="en-US" sz="13350" dirty="0">
                <a:solidFill>
                  <a:srgbClr val="F7DC6F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u</a:t>
            </a:r>
            <a:r>
              <a:rPr lang="en-US" sz="13350" dirty="0">
                <a:solidFill>
                  <a:srgbClr val="A2D9CE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!</a:t>
            </a:r>
            <a:endParaRPr lang="en-US" sz="133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2B798D6D-B59A-7FDE-BC83-D9C02B41BCB6}"/>
              </a:ext>
            </a:extLst>
          </p:cNvPr>
          <p:cNvSpPr/>
          <p:nvPr/>
        </p:nvSpPr>
        <p:spPr>
          <a:xfrm>
            <a:off x="793790" y="522339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We sincerely appreciate your attention and engagement during our presentation.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11174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150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505"/>
          </a:xfrm>
          <a:prstGeom prst="rect">
            <a:avLst/>
          </a:prstGeom>
          <a:solidFill>
            <a:srgbClr val="FCFBF8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5354955" y="431244"/>
            <a:ext cx="3920371" cy="490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50"/>
              </a:lnSpc>
              <a:buNone/>
            </a:pPr>
            <a:r>
              <a:rPr lang="en-US" sz="4800" dirty="0">
                <a:solidFill>
                  <a:srgbClr val="FF6B6B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Presentation</a:t>
            </a:r>
            <a:r>
              <a:rPr lang="en-US" sz="4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</a:t>
            </a:r>
            <a:r>
              <a:rPr lang="en-US" sz="4800" dirty="0">
                <a:solidFill>
                  <a:srgbClr val="4ECDC4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Outline</a:t>
            </a:r>
            <a:endParaRPr lang="en-US" sz="4800" dirty="0"/>
          </a:p>
        </p:txBody>
      </p:sp>
      <p:sp>
        <p:nvSpPr>
          <p:cNvPr id="5" name="Text 2"/>
          <p:cNvSpPr/>
          <p:nvPr/>
        </p:nvSpPr>
        <p:spPr>
          <a:xfrm>
            <a:off x="2930247" y="983933"/>
            <a:ext cx="8769787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endParaRPr lang="en-US" dirty="0">
              <a:solidFill>
                <a:srgbClr val="233E32"/>
              </a:solidFill>
              <a:latin typeface="Alice" pitchFamily="34" charset="0"/>
              <a:ea typeface="Alice" pitchFamily="34" charset="-122"/>
              <a:cs typeface="Alice" pitchFamily="34" charset="-120"/>
            </a:endParaRPr>
          </a:p>
          <a:p>
            <a:pPr marL="0" indent="0" algn="ctr">
              <a:lnSpc>
                <a:spcPts val="1900"/>
              </a:lnSpc>
              <a:buNone/>
            </a:pPr>
            <a:r>
              <a:rPr lang="en-US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Unveiling the psychological drivers of effective advertising through a comprehensive research study.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548759" y="1463993"/>
            <a:ext cx="13532882" cy="501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endParaRPr lang="en-US" dirty="0">
              <a:solidFill>
                <a:srgbClr val="2C2821"/>
              </a:solidFill>
              <a:latin typeface="Lora" pitchFamily="34" charset="0"/>
              <a:ea typeface="Lora" pitchFamily="34" charset="-122"/>
              <a:cs typeface="Lora" pitchFamily="34" charset="-120"/>
            </a:endParaRPr>
          </a:p>
          <a:p>
            <a:pPr marL="0" indent="0" algn="ctr">
              <a:lnSpc>
                <a:spcPts val="19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This presentation takes you through our robust methodology and compelling findings on how </a:t>
            </a:r>
            <a:r>
              <a:rPr lang="en-US" dirty="0">
                <a:solidFill>
                  <a:srgbClr val="2C2821"/>
                </a:solidFill>
                <a:highlight>
                  <a:srgbClr val="F7DC6F"/>
                </a:highlight>
                <a:latin typeface="Lora" pitchFamily="34" charset="0"/>
                <a:ea typeface="Lora" pitchFamily="34" charset="-122"/>
                <a:cs typeface="Lora" pitchFamily="34" charset="-120"/>
              </a:rPr>
              <a:t>color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</a:t>
            </a:r>
            <a:r>
              <a:rPr lang="en-US" dirty="0">
                <a:solidFill>
                  <a:srgbClr val="2C2821"/>
                </a:solidFill>
                <a:highlight>
                  <a:srgbClr val="A2D9CE"/>
                </a:highlight>
                <a:latin typeface="Lora" pitchFamily="34" charset="0"/>
                <a:ea typeface="Lora" pitchFamily="34" charset="-122"/>
                <a:cs typeface="Lora" pitchFamily="34" charset="-120"/>
              </a:rPr>
              <a:t>emotion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and </a:t>
            </a:r>
            <a:r>
              <a:rPr lang="en-US" dirty="0">
                <a:solidFill>
                  <a:srgbClr val="2C2821"/>
                </a:solidFill>
                <a:highlight>
                  <a:srgbClr val="BB8FCE"/>
                </a:highlight>
                <a:latin typeface="Lora" pitchFamily="34" charset="0"/>
                <a:ea typeface="Lora" pitchFamily="34" charset="-122"/>
                <a:cs typeface="Lora" pitchFamily="34" charset="-120"/>
              </a:rPr>
              <a:t>simplicity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profoundly influence consumer decisions, offering actionable insights for impactful campaigns.</a:t>
            </a:r>
            <a:endParaRPr lang="en-US" dirty="0"/>
          </a:p>
        </p:txBody>
      </p:sp>
      <p:sp>
        <p:nvSpPr>
          <p:cNvPr id="7" name="Shape 4"/>
          <p:cNvSpPr/>
          <p:nvPr/>
        </p:nvSpPr>
        <p:spPr>
          <a:xfrm>
            <a:off x="627161" y="2929889"/>
            <a:ext cx="6531173" cy="1287662"/>
          </a:xfrm>
          <a:prstGeom prst="roundRect">
            <a:avLst>
              <a:gd name="adj" fmla="val 1320"/>
            </a:avLst>
          </a:prstGeom>
          <a:solidFill>
            <a:srgbClr val="F0EDE6"/>
          </a:solidFill>
          <a:ln/>
        </p:spPr>
      </p:sp>
      <p:sp>
        <p:nvSpPr>
          <p:cNvPr id="8" name="Shape 5"/>
          <p:cNvSpPr/>
          <p:nvPr/>
        </p:nvSpPr>
        <p:spPr>
          <a:xfrm>
            <a:off x="705564" y="2298859"/>
            <a:ext cx="470416" cy="470416"/>
          </a:xfrm>
          <a:prstGeom prst="roundRect">
            <a:avLst>
              <a:gd name="adj" fmla="val 19436171"/>
            </a:avLst>
          </a:prstGeom>
          <a:solidFill>
            <a:srgbClr val="FF6B6B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4866" y="2428161"/>
            <a:ext cx="211693" cy="21169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05564" y="2926080"/>
            <a:ext cx="2453878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8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Introduction &amp; Background</a:t>
            </a:r>
            <a:endParaRPr lang="en-US" sz="2800" dirty="0"/>
          </a:p>
        </p:txBody>
      </p:sp>
      <p:sp>
        <p:nvSpPr>
          <p:cNvPr id="11" name="Text 7"/>
          <p:cNvSpPr/>
          <p:nvPr/>
        </p:nvSpPr>
        <p:spPr>
          <a:xfrm>
            <a:off x="705564" y="3265051"/>
            <a:ext cx="6374368" cy="501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7476260" y="2925046"/>
            <a:ext cx="6531292" cy="1424942"/>
          </a:xfrm>
          <a:prstGeom prst="roundRect">
            <a:avLst>
              <a:gd name="adj" fmla="val 1320"/>
            </a:avLst>
          </a:prstGeom>
          <a:solidFill>
            <a:srgbClr val="F0EDE6"/>
          </a:solidFill>
          <a:ln/>
        </p:spPr>
      </p:sp>
      <p:sp>
        <p:nvSpPr>
          <p:cNvPr id="13" name="Shape 9"/>
          <p:cNvSpPr/>
          <p:nvPr/>
        </p:nvSpPr>
        <p:spPr>
          <a:xfrm>
            <a:off x="7550348" y="2298859"/>
            <a:ext cx="470416" cy="470416"/>
          </a:xfrm>
          <a:prstGeom prst="roundRect">
            <a:avLst>
              <a:gd name="adj" fmla="val 19436171"/>
            </a:avLst>
          </a:prstGeom>
          <a:solidFill>
            <a:srgbClr val="4ECDC4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79650" y="2428161"/>
            <a:ext cx="211693" cy="211693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50348" y="2926080"/>
            <a:ext cx="1960126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8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Aim and Objectives</a:t>
            </a:r>
            <a:endParaRPr lang="en-US" sz="2800" dirty="0"/>
          </a:p>
        </p:txBody>
      </p:sp>
      <p:sp>
        <p:nvSpPr>
          <p:cNvPr id="16" name="Text 11"/>
          <p:cNvSpPr/>
          <p:nvPr/>
        </p:nvSpPr>
        <p:spPr>
          <a:xfrm>
            <a:off x="7550348" y="3265051"/>
            <a:ext cx="6374487" cy="501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17" name="Shape 12"/>
          <p:cNvSpPr/>
          <p:nvPr/>
        </p:nvSpPr>
        <p:spPr>
          <a:xfrm>
            <a:off x="548757" y="4864418"/>
            <a:ext cx="6531173" cy="1287662"/>
          </a:xfrm>
          <a:prstGeom prst="roundRect">
            <a:avLst>
              <a:gd name="adj" fmla="val 1320"/>
            </a:avLst>
          </a:prstGeom>
          <a:solidFill>
            <a:srgbClr val="F0EDE6"/>
          </a:solidFill>
          <a:ln/>
        </p:spPr>
      </p:sp>
      <p:sp>
        <p:nvSpPr>
          <p:cNvPr id="18" name="Shape 13"/>
          <p:cNvSpPr/>
          <p:nvPr/>
        </p:nvSpPr>
        <p:spPr>
          <a:xfrm>
            <a:off x="705564" y="4237196"/>
            <a:ext cx="470416" cy="470416"/>
          </a:xfrm>
          <a:prstGeom prst="roundRect">
            <a:avLst>
              <a:gd name="adj" fmla="val 19436171"/>
            </a:avLst>
          </a:prstGeom>
          <a:solidFill>
            <a:srgbClr val="45B7D1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4866" y="4366498"/>
            <a:ext cx="211693" cy="211693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705564" y="4864418"/>
            <a:ext cx="3027640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8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Literature Review &amp; Research Gap</a:t>
            </a:r>
            <a:endParaRPr lang="en-US" sz="2800" dirty="0"/>
          </a:p>
        </p:txBody>
      </p:sp>
      <p:sp>
        <p:nvSpPr>
          <p:cNvPr id="21" name="Text 15"/>
          <p:cNvSpPr/>
          <p:nvPr/>
        </p:nvSpPr>
        <p:spPr>
          <a:xfrm>
            <a:off x="705564" y="5203388"/>
            <a:ext cx="6374368" cy="501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22" name="Shape 16"/>
          <p:cNvSpPr/>
          <p:nvPr/>
        </p:nvSpPr>
        <p:spPr>
          <a:xfrm>
            <a:off x="7393543" y="4887753"/>
            <a:ext cx="6531292" cy="1287662"/>
          </a:xfrm>
          <a:prstGeom prst="roundRect">
            <a:avLst>
              <a:gd name="adj" fmla="val 1320"/>
            </a:avLst>
          </a:prstGeom>
          <a:solidFill>
            <a:srgbClr val="F0EDE6"/>
          </a:solidFill>
          <a:ln/>
        </p:spPr>
      </p:sp>
      <p:sp>
        <p:nvSpPr>
          <p:cNvPr id="23" name="Shape 17"/>
          <p:cNvSpPr/>
          <p:nvPr/>
        </p:nvSpPr>
        <p:spPr>
          <a:xfrm>
            <a:off x="7550348" y="4237196"/>
            <a:ext cx="470416" cy="470416"/>
          </a:xfrm>
          <a:prstGeom prst="roundRect">
            <a:avLst>
              <a:gd name="adj" fmla="val 19436171"/>
            </a:avLst>
          </a:prstGeom>
          <a:solidFill>
            <a:srgbClr val="F7DC6F"/>
          </a:solidFill>
          <a:ln/>
        </p:spPr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79650" y="4366498"/>
            <a:ext cx="211693" cy="211693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7550348" y="4864418"/>
            <a:ext cx="1993106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8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Materials and Methods</a:t>
            </a:r>
            <a:endParaRPr lang="en-US" sz="2800" dirty="0"/>
          </a:p>
        </p:txBody>
      </p:sp>
      <p:sp>
        <p:nvSpPr>
          <p:cNvPr id="26" name="Text 19"/>
          <p:cNvSpPr/>
          <p:nvPr/>
        </p:nvSpPr>
        <p:spPr>
          <a:xfrm>
            <a:off x="7550348" y="5203388"/>
            <a:ext cx="6374487" cy="501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27" name="Shape 20"/>
          <p:cNvSpPr/>
          <p:nvPr/>
        </p:nvSpPr>
        <p:spPr>
          <a:xfrm>
            <a:off x="467617" y="6665426"/>
            <a:ext cx="6531173" cy="1287662"/>
          </a:xfrm>
          <a:prstGeom prst="roundRect">
            <a:avLst>
              <a:gd name="adj" fmla="val 1320"/>
            </a:avLst>
          </a:prstGeom>
          <a:solidFill>
            <a:srgbClr val="F0EDE6"/>
          </a:solidFill>
          <a:ln/>
        </p:spPr>
      </p:sp>
      <p:sp>
        <p:nvSpPr>
          <p:cNvPr id="28" name="Shape 21"/>
          <p:cNvSpPr/>
          <p:nvPr/>
        </p:nvSpPr>
        <p:spPr>
          <a:xfrm>
            <a:off x="705564" y="6175534"/>
            <a:ext cx="470416" cy="470416"/>
          </a:xfrm>
          <a:prstGeom prst="roundRect">
            <a:avLst>
              <a:gd name="adj" fmla="val 19436171"/>
            </a:avLst>
          </a:prstGeom>
          <a:solidFill>
            <a:srgbClr val="A2D9CE"/>
          </a:solidFill>
          <a:ln/>
        </p:spPr>
      </p:sp>
      <p:pic>
        <p:nvPicPr>
          <p:cNvPr id="29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4866" y="6304836"/>
            <a:ext cx="211693" cy="211693"/>
          </a:xfrm>
          <a:prstGeom prst="rect">
            <a:avLst/>
          </a:prstGeom>
        </p:spPr>
      </p:pic>
      <p:sp>
        <p:nvSpPr>
          <p:cNvPr id="30" name="Text 22"/>
          <p:cNvSpPr/>
          <p:nvPr/>
        </p:nvSpPr>
        <p:spPr>
          <a:xfrm>
            <a:off x="705564" y="6802755"/>
            <a:ext cx="2346484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8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Key Findings &amp; Discussion</a:t>
            </a:r>
            <a:endParaRPr lang="en-US" sz="2800" dirty="0"/>
          </a:p>
        </p:txBody>
      </p:sp>
      <p:sp>
        <p:nvSpPr>
          <p:cNvPr id="31" name="Text 23"/>
          <p:cNvSpPr/>
          <p:nvPr/>
        </p:nvSpPr>
        <p:spPr>
          <a:xfrm>
            <a:off x="705564" y="7141726"/>
            <a:ext cx="6374368" cy="501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32" name="Shape 24"/>
          <p:cNvSpPr/>
          <p:nvPr/>
        </p:nvSpPr>
        <p:spPr>
          <a:xfrm>
            <a:off x="7236737" y="6665426"/>
            <a:ext cx="6531292" cy="1287662"/>
          </a:xfrm>
          <a:prstGeom prst="roundRect">
            <a:avLst>
              <a:gd name="adj" fmla="val 1320"/>
            </a:avLst>
          </a:prstGeom>
          <a:solidFill>
            <a:srgbClr val="F0EDE6"/>
          </a:solidFill>
          <a:ln/>
        </p:spPr>
      </p:sp>
      <p:sp>
        <p:nvSpPr>
          <p:cNvPr id="33" name="Shape 25"/>
          <p:cNvSpPr/>
          <p:nvPr/>
        </p:nvSpPr>
        <p:spPr>
          <a:xfrm>
            <a:off x="7550348" y="6175534"/>
            <a:ext cx="470416" cy="470416"/>
          </a:xfrm>
          <a:prstGeom prst="roundRect">
            <a:avLst>
              <a:gd name="adj" fmla="val 19436171"/>
            </a:avLst>
          </a:prstGeom>
          <a:solidFill>
            <a:srgbClr val="BB8FCE"/>
          </a:solidFill>
          <a:ln/>
        </p:spPr>
      </p:sp>
      <p:pic>
        <p:nvPicPr>
          <p:cNvPr id="34" name="Image 6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79650" y="6304836"/>
            <a:ext cx="211693" cy="211693"/>
          </a:xfrm>
          <a:prstGeom prst="rect">
            <a:avLst/>
          </a:prstGeom>
        </p:spPr>
      </p:pic>
      <p:sp>
        <p:nvSpPr>
          <p:cNvPr id="35" name="Text 26"/>
          <p:cNvSpPr/>
          <p:nvPr/>
        </p:nvSpPr>
        <p:spPr>
          <a:xfrm>
            <a:off x="7550348" y="6802755"/>
            <a:ext cx="2879527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8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Conclusion &amp; Recommendations</a:t>
            </a:r>
            <a:endParaRPr lang="en-US" sz="2800" dirty="0"/>
          </a:p>
        </p:txBody>
      </p:sp>
      <p:sp>
        <p:nvSpPr>
          <p:cNvPr id="36" name="Text 27"/>
          <p:cNvSpPr/>
          <p:nvPr/>
        </p:nvSpPr>
        <p:spPr>
          <a:xfrm>
            <a:off x="7550348" y="7141726"/>
            <a:ext cx="6374487" cy="501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44935" y="428863"/>
            <a:ext cx="6140529" cy="487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4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The </a:t>
            </a:r>
            <a:r>
              <a:rPr lang="en-US" sz="4800" dirty="0">
                <a:solidFill>
                  <a:srgbClr val="2C2821"/>
                </a:solidFill>
                <a:highlight>
                  <a:srgbClr val="FF6B6B"/>
                </a:highlight>
                <a:latin typeface="Alice" pitchFamily="34" charset="0"/>
                <a:ea typeface="Alice" pitchFamily="34" charset="-122"/>
                <a:cs typeface="Alice" pitchFamily="34" charset="-120"/>
              </a:rPr>
              <a:t>Power</a:t>
            </a:r>
            <a:r>
              <a:rPr lang="en-US" sz="4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of Visuals in Advertising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545783" y="1228011"/>
            <a:ext cx="13538835" cy="499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 today's busy market, great ads are crucial for grabbing attention and helping people choose what to buy. What an ad looks like — its </a:t>
            </a:r>
            <a:r>
              <a:rPr lang="en-US" dirty="0">
                <a:solidFill>
                  <a:srgbClr val="4ECDC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visuals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— is super important for how people see a brand.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2659856" y="2058352"/>
            <a:ext cx="3046928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endParaRPr lang="en-US" sz="1800" dirty="0"/>
          </a:p>
        </p:txBody>
      </p:sp>
      <p:sp>
        <p:nvSpPr>
          <p:cNvPr id="5" name="Shape 3"/>
          <p:cNvSpPr/>
          <p:nvPr/>
        </p:nvSpPr>
        <p:spPr>
          <a:xfrm>
            <a:off x="545783" y="2526148"/>
            <a:ext cx="7275076" cy="1449651"/>
          </a:xfrm>
          <a:prstGeom prst="roundRect">
            <a:avLst>
              <a:gd name="adj" fmla="val 8736"/>
            </a:avLst>
          </a:prstGeom>
          <a:solidFill>
            <a:srgbClr val="FCFBF8"/>
          </a:solidFill>
          <a:ln w="22860">
            <a:solidFill>
              <a:srgbClr val="FF6B6B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 flipH="1">
            <a:off x="532269" y="2586476"/>
            <a:ext cx="79872" cy="1282443"/>
          </a:xfrm>
          <a:prstGeom prst="roundRect">
            <a:avLst>
              <a:gd name="adj" fmla="val 25585"/>
            </a:avLst>
          </a:prstGeom>
          <a:solidFill>
            <a:srgbClr val="FF6B6B"/>
          </a:solidFill>
          <a:ln/>
        </p:spPr>
      </p:sp>
      <p:sp>
        <p:nvSpPr>
          <p:cNvPr id="7" name="Text 5"/>
          <p:cNvSpPr/>
          <p:nvPr/>
        </p:nvSpPr>
        <p:spPr>
          <a:xfrm>
            <a:off x="793075" y="2704862"/>
            <a:ext cx="1949529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400" dirty="0">
                <a:solidFill>
                  <a:srgbClr val="FF6B6B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Color</a:t>
            </a: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Power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93075" y="3104317"/>
            <a:ext cx="6849070" cy="499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Colors make you </a:t>
            </a:r>
            <a:r>
              <a:rPr lang="en-US" dirty="0">
                <a:solidFill>
                  <a:srgbClr val="2C2821"/>
                </a:solidFill>
                <a:highlight>
                  <a:srgbClr val="F7DC6F"/>
                </a:highlight>
                <a:latin typeface="Lora" pitchFamily="34" charset="0"/>
                <a:ea typeface="Lora" pitchFamily="34" charset="-122"/>
                <a:cs typeface="Lora" pitchFamily="34" charset="-120"/>
              </a:rPr>
              <a:t>feel things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and change how you see a brand. Think </a:t>
            </a:r>
            <a:r>
              <a:rPr lang="en-US" dirty="0">
                <a:solidFill>
                  <a:srgbClr val="4ECDC4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blue for trust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</a:t>
            </a:r>
            <a:r>
              <a:rPr lang="en-US" dirty="0">
                <a:solidFill>
                  <a:srgbClr val="FF6B6B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red for excitement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!</a:t>
            </a:r>
            <a:endParaRPr lang="en-US" dirty="0"/>
          </a:p>
        </p:txBody>
      </p:sp>
      <p:sp>
        <p:nvSpPr>
          <p:cNvPr id="9" name="Shape 7"/>
          <p:cNvSpPr/>
          <p:nvPr/>
        </p:nvSpPr>
        <p:spPr>
          <a:xfrm>
            <a:off x="568643" y="4332716"/>
            <a:ext cx="7275076" cy="1292305"/>
          </a:xfrm>
          <a:prstGeom prst="roundRect">
            <a:avLst>
              <a:gd name="adj" fmla="val 10903"/>
            </a:avLst>
          </a:prstGeom>
          <a:solidFill>
            <a:srgbClr val="FCFBF8"/>
          </a:solidFill>
          <a:ln w="22860">
            <a:solidFill>
              <a:srgbClr val="4ECDC4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22923" y="4360681"/>
            <a:ext cx="83937" cy="1183906"/>
          </a:xfrm>
          <a:prstGeom prst="roundRect">
            <a:avLst>
              <a:gd name="adj" fmla="val 25585"/>
            </a:avLst>
          </a:prstGeom>
          <a:solidFill>
            <a:srgbClr val="4ECDC4"/>
          </a:solidFill>
          <a:ln/>
        </p:spPr>
      </p:sp>
      <p:sp>
        <p:nvSpPr>
          <p:cNvPr id="11" name="Text 9"/>
          <p:cNvSpPr/>
          <p:nvPr/>
        </p:nvSpPr>
        <p:spPr>
          <a:xfrm>
            <a:off x="793075" y="4607021"/>
            <a:ext cx="1949529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400" dirty="0">
                <a:solidFill>
                  <a:srgbClr val="4ECDC4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Emotional Appeal</a:t>
            </a:r>
            <a:endParaRPr lang="en-US" sz="2400" dirty="0"/>
          </a:p>
        </p:txBody>
      </p:sp>
      <p:sp>
        <p:nvSpPr>
          <p:cNvPr id="12" name="Text 10"/>
          <p:cNvSpPr/>
          <p:nvPr/>
        </p:nvSpPr>
        <p:spPr>
          <a:xfrm>
            <a:off x="793075" y="5002422"/>
            <a:ext cx="6849070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Ads that make you </a:t>
            </a:r>
            <a:r>
              <a:rPr lang="en-US" dirty="0">
                <a:solidFill>
                  <a:srgbClr val="2C2821"/>
                </a:solidFill>
                <a:highlight>
                  <a:srgbClr val="A2D9CE"/>
                </a:highlight>
                <a:latin typeface="Lora" pitchFamily="34" charset="0"/>
                <a:ea typeface="Lora" pitchFamily="34" charset="-122"/>
                <a:cs typeface="Lora" pitchFamily="34" charset="-120"/>
              </a:rPr>
              <a:t>feel something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are remembered better and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make you want to act.</a:t>
            </a:r>
            <a:endParaRPr lang="en-US" dirty="0"/>
          </a:p>
        </p:txBody>
      </p:sp>
      <p:sp>
        <p:nvSpPr>
          <p:cNvPr id="13" name="Shape 11"/>
          <p:cNvSpPr/>
          <p:nvPr/>
        </p:nvSpPr>
        <p:spPr>
          <a:xfrm>
            <a:off x="545783" y="5981937"/>
            <a:ext cx="7275076" cy="1292305"/>
          </a:xfrm>
          <a:prstGeom prst="roundRect">
            <a:avLst>
              <a:gd name="adj" fmla="val 10903"/>
            </a:avLst>
          </a:prstGeom>
          <a:solidFill>
            <a:srgbClr val="FCFBF8"/>
          </a:solidFill>
          <a:ln w="22860">
            <a:solidFill>
              <a:srgbClr val="BB8FCE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532269" y="5995154"/>
            <a:ext cx="91440" cy="1279088"/>
          </a:xfrm>
          <a:prstGeom prst="roundRect">
            <a:avLst>
              <a:gd name="adj" fmla="val 25585"/>
            </a:avLst>
          </a:prstGeom>
          <a:solidFill>
            <a:srgbClr val="BB8FCE"/>
          </a:solidFill>
          <a:ln/>
        </p:spPr>
      </p:sp>
      <p:sp>
        <p:nvSpPr>
          <p:cNvPr id="15" name="Text 13"/>
          <p:cNvSpPr/>
          <p:nvPr/>
        </p:nvSpPr>
        <p:spPr>
          <a:xfrm>
            <a:off x="793074" y="6193989"/>
            <a:ext cx="1949529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400" dirty="0">
                <a:solidFill>
                  <a:srgbClr val="BB8FCE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Simplicity</a:t>
            </a: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is Key</a:t>
            </a:r>
            <a:endParaRPr lang="en-US" sz="2400" dirty="0"/>
          </a:p>
        </p:txBody>
      </p:sp>
      <p:sp>
        <p:nvSpPr>
          <p:cNvPr id="16" name="Text 14"/>
          <p:cNvSpPr/>
          <p:nvPr/>
        </p:nvSpPr>
        <p:spPr>
          <a:xfrm>
            <a:off x="793074" y="6582014"/>
            <a:ext cx="6849070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Easy-to-understand ads are </a:t>
            </a:r>
            <a:r>
              <a:rPr lang="en-US" dirty="0">
                <a:solidFill>
                  <a:srgbClr val="2C2821"/>
                </a:solidFill>
                <a:highlight>
                  <a:srgbClr val="F7DC6F"/>
                </a:highlight>
                <a:latin typeface="Lora" pitchFamily="34" charset="0"/>
                <a:ea typeface="Lora" pitchFamily="34" charset="-122"/>
                <a:cs typeface="Lora" pitchFamily="34" charset="-120"/>
              </a:rPr>
              <a:t>clearer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less confusing, and get the</a:t>
            </a:r>
          </a:p>
          <a:p>
            <a:pPr marL="0" indent="0" algn="l">
              <a:lnSpc>
                <a:spcPts val="19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message across faster.</a:t>
            </a:r>
            <a:endParaRPr lang="en-US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002" y="2077879"/>
            <a:ext cx="5883116" cy="5883116"/>
          </a:xfrm>
          <a:prstGeom prst="rect">
            <a:avLst/>
          </a:prstGeom>
        </p:spPr>
      </p:pic>
      <p:sp>
        <p:nvSpPr>
          <p:cNvPr id="18" name="Text 15"/>
          <p:cNvSpPr/>
          <p:nvPr/>
        </p:nvSpPr>
        <p:spPr>
          <a:xfrm>
            <a:off x="545783" y="8311753"/>
            <a:ext cx="13538835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We studied </a:t>
            </a:r>
            <a:r>
              <a:rPr lang="en-US" sz="1200" dirty="0">
                <a:solidFill>
                  <a:srgbClr val="2C2821"/>
                </a:solidFill>
                <a:highlight>
                  <a:srgbClr val="A2D9CE"/>
                </a:highlight>
                <a:latin typeface="Lora" pitchFamily="34" charset="0"/>
                <a:ea typeface="Lora" pitchFamily="34" charset="-122"/>
                <a:cs typeface="Lora" pitchFamily="34" charset="-120"/>
              </a:rPr>
              <a:t>university students</a:t>
            </a:r>
            <a:r>
              <a:rPr lang="en-US" sz="12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because they are young, use a lot of digital media, and quickly notice new trends. Their opinions on ads are very helpful for marketers.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54748" y="585192"/>
            <a:ext cx="5320784" cy="6650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4800" dirty="0">
                <a:solidFill>
                  <a:srgbClr val="BB8FCE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Aim</a:t>
            </a:r>
            <a:r>
              <a:rPr lang="en-US" sz="4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and </a:t>
            </a:r>
            <a:r>
              <a:rPr lang="en-US" sz="4800" dirty="0">
                <a:solidFill>
                  <a:srgbClr val="2C2821"/>
                </a:solidFill>
                <a:highlight>
                  <a:srgbClr val="4ECDC4"/>
                </a:highlight>
                <a:latin typeface="Alice" pitchFamily="34" charset="0"/>
                <a:ea typeface="Alice" pitchFamily="34" charset="-122"/>
                <a:cs typeface="Alice" pitchFamily="34" charset="-120"/>
              </a:rPr>
              <a:t>Objectives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744855" y="1675924"/>
            <a:ext cx="13140690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primary aim is to examine the impact of </a:t>
            </a:r>
            <a:r>
              <a:rPr lang="en-US" sz="2400" dirty="0">
                <a:solidFill>
                  <a:srgbClr val="FF6B6B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color</a:t>
            </a:r>
            <a:r>
              <a:rPr lang="en-US" sz="2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</a:t>
            </a:r>
            <a:r>
              <a:rPr lang="en-US" sz="2400" dirty="0">
                <a:solidFill>
                  <a:srgbClr val="F7DC6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emotion</a:t>
            </a:r>
            <a:r>
              <a:rPr lang="en-US" sz="2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and </a:t>
            </a:r>
            <a:r>
              <a:rPr lang="en-US" sz="2400" dirty="0">
                <a:solidFill>
                  <a:srgbClr val="A2D9CE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simplicity</a:t>
            </a:r>
            <a:r>
              <a:rPr lang="en-US" sz="2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in advertisements on consumer behavior among students of Rajshahi University.</a:t>
            </a:r>
            <a:endParaRPr lang="en-US" sz="2400" dirty="0"/>
          </a:p>
        </p:txBody>
      </p:sp>
      <p:sp>
        <p:nvSpPr>
          <p:cNvPr id="4" name="Shape 2"/>
          <p:cNvSpPr/>
          <p:nvPr/>
        </p:nvSpPr>
        <p:spPr>
          <a:xfrm>
            <a:off x="744855" y="2596396"/>
            <a:ext cx="6463903" cy="2417802"/>
          </a:xfrm>
          <a:prstGeom prst="roundRect">
            <a:avLst>
              <a:gd name="adj" fmla="val 1320"/>
            </a:avLst>
          </a:prstGeom>
          <a:solidFill>
            <a:srgbClr val="F0EDE6"/>
          </a:solidFill>
          <a:ln/>
        </p:spPr>
      </p:sp>
      <p:sp>
        <p:nvSpPr>
          <p:cNvPr id="5" name="Shape 3"/>
          <p:cNvSpPr/>
          <p:nvPr/>
        </p:nvSpPr>
        <p:spPr>
          <a:xfrm>
            <a:off x="957620" y="2809161"/>
            <a:ext cx="638413" cy="638413"/>
          </a:xfrm>
          <a:prstGeom prst="roundRect">
            <a:avLst>
              <a:gd name="adj" fmla="val 14321584"/>
            </a:avLst>
          </a:prstGeom>
          <a:solidFill>
            <a:srgbClr val="FF6B6B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3118" y="2984659"/>
            <a:ext cx="287298" cy="28729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57620" y="3660338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Color Influence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957620" y="4120396"/>
            <a:ext cx="6038374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Assess how color influences consumer perception and purchase intention.</a:t>
            </a:r>
            <a:endParaRPr lang="en-US" dirty="0"/>
          </a:p>
        </p:txBody>
      </p:sp>
      <p:sp>
        <p:nvSpPr>
          <p:cNvPr id="9" name="Shape 6"/>
          <p:cNvSpPr/>
          <p:nvPr/>
        </p:nvSpPr>
        <p:spPr>
          <a:xfrm>
            <a:off x="7421523" y="2596396"/>
            <a:ext cx="6464022" cy="2417802"/>
          </a:xfrm>
          <a:prstGeom prst="roundRect">
            <a:avLst>
              <a:gd name="adj" fmla="val 1320"/>
            </a:avLst>
          </a:prstGeom>
          <a:solidFill>
            <a:srgbClr val="F0EDE6"/>
          </a:solidFill>
          <a:ln/>
        </p:spPr>
      </p:sp>
      <p:sp>
        <p:nvSpPr>
          <p:cNvPr id="10" name="Shape 7"/>
          <p:cNvSpPr/>
          <p:nvPr/>
        </p:nvSpPr>
        <p:spPr>
          <a:xfrm>
            <a:off x="7634288" y="2809161"/>
            <a:ext cx="638413" cy="638413"/>
          </a:xfrm>
          <a:prstGeom prst="roundRect">
            <a:avLst>
              <a:gd name="adj" fmla="val 14321584"/>
            </a:avLst>
          </a:prstGeom>
          <a:solidFill>
            <a:srgbClr val="F7DC6F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09786" y="2984659"/>
            <a:ext cx="287298" cy="28729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34288" y="3660338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Emotional Effect</a:t>
            </a:r>
            <a:endParaRPr lang="en-US" sz="2400" dirty="0"/>
          </a:p>
        </p:txBody>
      </p:sp>
      <p:sp>
        <p:nvSpPr>
          <p:cNvPr id="13" name="Text 9"/>
          <p:cNvSpPr/>
          <p:nvPr/>
        </p:nvSpPr>
        <p:spPr>
          <a:xfrm>
            <a:off x="7634288" y="4120396"/>
            <a:ext cx="6038493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Evaluate the effect of emotional appeal on consumer engagement and decision-making.</a:t>
            </a:r>
            <a:endParaRPr lang="en-US" dirty="0"/>
          </a:p>
        </p:txBody>
      </p:sp>
      <p:sp>
        <p:nvSpPr>
          <p:cNvPr id="14" name="Shape 10"/>
          <p:cNvSpPr/>
          <p:nvPr/>
        </p:nvSpPr>
        <p:spPr>
          <a:xfrm>
            <a:off x="744855" y="5226963"/>
            <a:ext cx="6463903" cy="2417802"/>
          </a:xfrm>
          <a:prstGeom prst="roundRect">
            <a:avLst>
              <a:gd name="adj" fmla="val 1320"/>
            </a:avLst>
          </a:prstGeom>
          <a:solidFill>
            <a:srgbClr val="F0EDE6"/>
          </a:solidFill>
          <a:ln/>
        </p:spPr>
      </p:sp>
      <p:sp>
        <p:nvSpPr>
          <p:cNvPr id="15" name="Shape 11"/>
          <p:cNvSpPr/>
          <p:nvPr/>
        </p:nvSpPr>
        <p:spPr>
          <a:xfrm>
            <a:off x="957620" y="5439728"/>
            <a:ext cx="638413" cy="638413"/>
          </a:xfrm>
          <a:prstGeom prst="roundRect">
            <a:avLst>
              <a:gd name="adj" fmla="val 14321584"/>
            </a:avLst>
          </a:prstGeom>
          <a:solidFill>
            <a:srgbClr val="A2D9CE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3118" y="5615226"/>
            <a:ext cx="287298" cy="287298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57620" y="6290905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Simplicity's Role</a:t>
            </a:r>
            <a:endParaRPr lang="en-US" sz="2400" dirty="0"/>
          </a:p>
        </p:txBody>
      </p:sp>
      <p:sp>
        <p:nvSpPr>
          <p:cNvPr id="18" name="Text 13"/>
          <p:cNvSpPr/>
          <p:nvPr/>
        </p:nvSpPr>
        <p:spPr>
          <a:xfrm>
            <a:off x="957620" y="6750963"/>
            <a:ext cx="6038374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Analyze how design simplicity affects consumer understanding and preference.</a:t>
            </a:r>
            <a:endParaRPr lang="en-US" dirty="0"/>
          </a:p>
        </p:txBody>
      </p:sp>
      <p:sp>
        <p:nvSpPr>
          <p:cNvPr id="19" name="Shape 14"/>
          <p:cNvSpPr/>
          <p:nvPr/>
        </p:nvSpPr>
        <p:spPr>
          <a:xfrm>
            <a:off x="7421523" y="5226963"/>
            <a:ext cx="6464022" cy="2417802"/>
          </a:xfrm>
          <a:prstGeom prst="roundRect">
            <a:avLst>
              <a:gd name="adj" fmla="val 1320"/>
            </a:avLst>
          </a:prstGeom>
          <a:solidFill>
            <a:srgbClr val="F0EDE6"/>
          </a:solidFill>
          <a:ln/>
        </p:spPr>
      </p:sp>
      <p:sp>
        <p:nvSpPr>
          <p:cNvPr id="20" name="Shape 15"/>
          <p:cNvSpPr/>
          <p:nvPr/>
        </p:nvSpPr>
        <p:spPr>
          <a:xfrm>
            <a:off x="7634288" y="5439728"/>
            <a:ext cx="638413" cy="638413"/>
          </a:xfrm>
          <a:prstGeom prst="roundRect">
            <a:avLst>
              <a:gd name="adj" fmla="val 14321584"/>
            </a:avLst>
          </a:prstGeom>
          <a:solidFill>
            <a:srgbClr val="BB8FCE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09786" y="5615226"/>
            <a:ext cx="287298" cy="287298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34288" y="6290905"/>
            <a:ext cx="26603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Combined Influence</a:t>
            </a:r>
            <a:endParaRPr lang="en-US" sz="2400" dirty="0"/>
          </a:p>
        </p:txBody>
      </p:sp>
      <p:sp>
        <p:nvSpPr>
          <p:cNvPr id="23" name="Text 17"/>
          <p:cNvSpPr/>
          <p:nvPr/>
        </p:nvSpPr>
        <p:spPr>
          <a:xfrm>
            <a:off x="7634288" y="6750963"/>
            <a:ext cx="6038493" cy="681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Investigate the joint influence of all three factors on student consumer behavior.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14525" y="768310"/>
            <a:ext cx="10801231" cy="1350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0600"/>
              </a:lnSpc>
              <a:buNone/>
            </a:pPr>
            <a:r>
              <a:rPr lang="en-US" sz="8500" dirty="0">
                <a:solidFill>
                  <a:srgbClr val="BB8FCE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Review of Literature</a:t>
            </a:r>
            <a:endParaRPr lang="en-US" sz="8500" dirty="0"/>
          </a:p>
        </p:txBody>
      </p:sp>
      <p:sp>
        <p:nvSpPr>
          <p:cNvPr id="3" name="Shape 1"/>
          <p:cNvSpPr/>
          <p:nvPr/>
        </p:nvSpPr>
        <p:spPr>
          <a:xfrm>
            <a:off x="756047" y="2550438"/>
            <a:ext cx="4228743" cy="3490674"/>
          </a:xfrm>
          <a:prstGeom prst="roundRect">
            <a:avLst>
              <a:gd name="adj" fmla="val 928"/>
            </a:avLst>
          </a:prstGeom>
          <a:solidFill>
            <a:srgbClr val="F0EDE6"/>
          </a:solidFill>
          <a:ln/>
        </p:spPr>
      </p:sp>
      <p:sp>
        <p:nvSpPr>
          <p:cNvPr id="4" name="Shape 2"/>
          <p:cNvSpPr/>
          <p:nvPr/>
        </p:nvSpPr>
        <p:spPr>
          <a:xfrm>
            <a:off x="972026" y="2766417"/>
            <a:ext cx="648057" cy="648057"/>
          </a:xfrm>
          <a:prstGeom prst="roundRect">
            <a:avLst>
              <a:gd name="adj" fmla="val 14108459"/>
            </a:avLst>
          </a:prstGeom>
          <a:solidFill>
            <a:srgbClr val="FF6B6B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0263" y="2944654"/>
            <a:ext cx="291584" cy="29158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72026" y="3630454"/>
            <a:ext cx="270021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Impact of Color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972026" y="4097536"/>
            <a:ext cx="3796784" cy="1727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dirty="0">
                <a:latin typeface="Lora" pitchFamily="34" charset="0"/>
                <a:ea typeface="Lora" pitchFamily="34" charset="-122"/>
                <a:cs typeface="Lora" pitchFamily="34" charset="-120"/>
              </a:rPr>
              <a:t>Colors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attract attention, influence </a:t>
            </a:r>
            <a:r>
              <a:rPr lang="en-US" dirty="0">
                <a:solidFill>
                  <a:srgbClr val="2C2821"/>
                </a:solidFill>
                <a:highlight>
                  <a:srgbClr val="FFFFFF"/>
                </a:highlight>
                <a:latin typeface="Lora" pitchFamily="34" charset="0"/>
                <a:ea typeface="Lora" pitchFamily="34" charset="-122"/>
                <a:cs typeface="Lora" pitchFamily="34" charset="-120"/>
              </a:rPr>
              <a:t>emotional responses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and affect brand recognition and </a:t>
            </a:r>
            <a:r>
              <a:rPr lang="en-US" dirty="0">
                <a:latin typeface="Lora" pitchFamily="34" charset="0"/>
                <a:ea typeface="Lora" pitchFamily="34" charset="-122"/>
                <a:cs typeface="Lora" pitchFamily="34" charset="-120"/>
              </a:rPr>
              <a:t>purchase</a:t>
            </a:r>
            <a:r>
              <a:rPr lang="en-US" dirty="0">
                <a:solidFill>
                  <a:srgbClr val="E0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dirty="0">
                <a:latin typeface="Lora" pitchFamily="34" charset="0"/>
                <a:ea typeface="Lora" pitchFamily="34" charset="-122"/>
                <a:cs typeface="Lora" pitchFamily="34" charset="-120"/>
              </a:rPr>
              <a:t>intention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(Elliot &amp; Maier, 2014; Labrecque &amp; Milne, 2013).</a:t>
            </a:r>
            <a:endParaRPr lang="en-US" dirty="0"/>
          </a:p>
        </p:txBody>
      </p:sp>
      <p:sp>
        <p:nvSpPr>
          <p:cNvPr id="8" name="Shape 5"/>
          <p:cNvSpPr/>
          <p:nvPr/>
        </p:nvSpPr>
        <p:spPr>
          <a:xfrm>
            <a:off x="5200769" y="2550438"/>
            <a:ext cx="4228743" cy="3490674"/>
          </a:xfrm>
          <a:prstGeom prst="roundRect">
            <a:avLst>
              <a:gd name="adj" fmla="val 928"/>
            </a:avLst>
          </a:prstGeom>
          <a:solidFill>
            <a:srgbClr val="F0EDE6"/>
          </a:solidFill>
          <a:ln/>
        </p:spPr>
      </p:sp>
      <p:sp>
        <p:nvSpPr>
          <p:cNvPr id="9" name="Shape 6"/>
          <p:cNvSpPr/>
          <p:nvPr/>
        </p:nvSpPr>
        <p:spPr>
          <a:xfrm>
            <a:off x="5416748" y="2766417"/>
            <a:ext cx="648057" cy="648057"/>
          </a:xfrm>
          <a:prstGeom prst="roundRect">
            <a:avLst>
              <a:gd name="adj" fmla="val 14108459"/>
            </a:avLst>
          </a:prstGeom>
          <a:solidFill>
            <a:srgbClr val="F7DC6F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4985" y="2944654"/>
            <a:ext cx="291584" cy="291584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16748" y="3630454"/>
            <a:ext cx="270021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Emotional Appeal</a:t>
            </a:r>
            <a:endParaRPr lang="en-US" sz="2100" dirty="0"/>
          </a:p>
        </p:txBody>
      </p:sp>
      <p:sp>
        <p:nvSpPr>
          <p:cNvPr id="12" name="Text 8"/>
          <p:cNvSpPr/>
          <p:nvPr/>
        </p:nvSpPr>
        <p:spPr>
          <a:xfrm>
            <a:off x="5416748" y="4097536"/>
            <a:ext cx="3796784" cy="1727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C2821"/>
                </a:solidFill>
                <a:highlight>
                  <a:srgbClr val="FFFFFF"/>
                </a:highlight>
                <a:latin typeface="Lora" pitchFamily="34" charset="0"/>
                <a:ea typeface="Lora" pitchFamily="34" charset="-122"/>
                <a:cs typeface="Lora" pitchFamily="34" charset="-120"/>
              </a:rPr>
              <a:t>Emotional content</a:t>
            </a: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creates memorable experiences, fosters </a:t>
            </a:r>
            <a:r>
              <a:rPr lang="en-US" sz="1700" dirty="0">
                <a:solidFill>
                  <a:srgbClr val="A52A2A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brand loyalty</a:t>
            </a: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and enhances </a:t>
            </a:r>
            <a:r>
              <a:rPr lang="en-US" sz="1700" dirty="0">
                <a:solidFill>
                  <a:srgbClr val="A52A2A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purchase intention</a:t>
            </a: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especially positive emotions (Bagozzi et al., 1999).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9645491" y="2550438"/>
            <a:ext cx="4228743" cy="3490674"/>
          </a:xfrm>
          <a:prstGeom prst="roundRect">
            <a:avLst>
              <a:gd name="adj" fmla="val 928"/>
            </a:avLst>
          </a:prstGeom>
          <a:solidFill>
            <a:srgbClr val="F0EDE6"/>
          </a:solidFill>
          <a:ln/>
        </p:spPr>
      </p:sp>
      <p:sp>
        <p:nvSpPr>
          <p:cNvPr id="14" name="Shape 10"/>
          <p:cNvSpPr/>
          <p:nvPr/>
        </p:nvSpPr>
        <p:spPr>
          <a:xfrm>
            <a:off x="9861471" y="2766417"/>
            <a:ext cx="648057" cy="648057"/>
          </a:xfrm>
          <a:prstGeom prst="roundRect">
            <a:avLst>
              <a:gd name="adj" fmla="val 14108459"/>
            </a:avLst>
          </a:prstGeom>
          <a:solidFill>
            <a:srgbClr val="A2D9CE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39707" y="2944654"/>
            <a:ext cx="291584" cy="291584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1471" y="3630454"/>
            <a:ext cx="270021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Simplicity in Design</a:t>
            </a:r>
            <a:endParaRPr lang="en-US" sz="2100" dirty="0"/>
          </a:p>
        </p:txBody>
      </p:sp>
      <p:sp>
        <p:nvSpPr>
          <p:cNvPr id="17" name="Text 12"/>
          <p:cNvSpPr/>
          <p:nvPr/>
        </p:nvSpPr>
        <p:spPr>
          <a:xfrm>
            <a:off x="9861471" y="4097536"/>
            <a:ext cx="3796784" cy="1727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F4F4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Simple</a:t>
            </a: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uncluttered designs reduce </a:t>
            </a:r>
            <a:r>
              <a:rPr lang="en-US" sz="1700" dirty="0">
                <a:solidFill>
                  <a:srgbClr val="2C2821"/>
                </a:solidFill>
                <a:highlight>
                  <a:srgbClr val="FFFFFF"/>
                </a:highlight>
                <a:latin typeface="Lora" pitchFamily="34" charset="0"/>
                <a:ea typeface="Lora" pitchFamily="34" charset="-122"/>
                <a:cs typeface="Lora" pitchFamily="34" charset="-120"/>
              </a:rPr>
              <a:t>cognitive overload</a:t>
            </a:r>
            <a:r>
              <a:rPr lang="en-US" sz="17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ensuring the message is clear, comprehensible, and memorable (Huang &amp; Chen, 2006).</a:t>
            </a:r>
            <a:endParaRPr lang="en-US" sz="1700" dirty="0"/>
          </a:p>
        </p:txBody>
      </p:sp>
      <p:sp>
        <p:nvSpPr>
          <p:cNvPr id="18" name="Text 13"/>
          <p:cNvSpPr/>
          <p:nvPr/>
        </p:nvSpPr>
        <p:spPr>
          <a:xfrm>
            <a:off x="1080016" y="6527125"/>
            <a:ext cx="12794337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Advertisements are no longer merely informational; they are designed to create emotional connections, capture attention, and persuade consumers toward specific actions.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Shape 14"/>
          <p:cNvSpPr/>
          <p:nvPr/>
        </p:nvSpPr>
        <p:spPr>
          <a:xfrm>
            <a:off x="756047" y="6284119"/>
            <a:ext cx="30480" cy="1177052"/>
          </a:xfrm>
          <a:prstGeom prst="rect">
            <a:avLst/>
          </a:prstGeom>
          <a:solidFill>
            <a:srgbClr val="1B5F39"/>
          </a:solidFill>
          <a:ln/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067282" y="746403"/>
            <a:ext cx="10495836" cy="1311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0300"/>
              </a:lnSpc>
              <a:buNone/>
            </a:pPr>
            <a:r>
              <a:rPr lang="en-US" sz="4800" dirty="0">
                <a:solidFill>
                  <a:srgbClr val="BB8FCE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The Research Gap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5740837" y="2373035"/>
            <a:ext cx="3148727" cy="393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800" dirty="0">
                <a:solidFill>
                  <a:srgbClr val="FF6B6B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Few Local Studies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34616" y="3081457"/>
            <a:ext cx="13161169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While there's a lot of global research, </a:t>
            </a:r>
            <a:r>
              <a:rPr lang="en-US" sz="2400" dirty="0">
                <a:solidFill>
                  <a:srgbClr val="2C2821"/>
                </a:solidFill>
                <a:highlight>
                  <a:srgbClr val="ADD8E6"/>
                </a:highlight>
                <a:latin typeface="Lora" pitchFamily="34" charset="0"/>
                <a:ea typeface="Lora" pitchFamily="34" charset="-122"/>
                <a:cs typeface="Lora" pitchFamily="34" charset="-120"/>
              </a:rPr>
              <a:t>not many studies</a:t>
            </a:r>
            <a:r>
              <a:rPr lang="en-US" sz="2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look at the combined power of </a:t>
            </a:r>
            <a:r>
              <a:rPr lang="en-US" sz="2400" dirty="0">
                <a:solidFill>
                  <a:srgbClr val="008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color</a:t>
            </a:r>
            <a:r>
              <a:rPr lang="en-US" sz="2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</a:t>
            </a:r>
            <a:r>
              <a:rPr lang="en-US" sz="2400" dirty="0">
                <a:solidFill>
                  <a:srgbClr val="80008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emotions</a:t>
            </a:r>
            <a:r>
              <a:rPr lang="en-US" sz="2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and </a:t>
            </a:r>
            <a:r>
              <a:rPr lang="en-US" sz="2400" dirty="0">
                <a:solidFill>
                  <a:srgbClr val="0000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simple design</a:t>
            </a:r>
            <a:r>
              <a:rPr lang="en-US" sz="2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here in </a:t>
            </a:r>
            <a:r>
              <a:rPr lang="en-US" sz="2400" dirty="0">
                <a:solidFill>
                  <a:srgbClr val="FFA5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Bangladesh</a:t>
            </a:r>
            <a:r>
              <a:rPr lang="en-US" sz="2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734616" y="3989070"/>
            <a:ext cx="13161169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Most local research looks at these things one by one. They don't often explore how they all</a:t>
            </a:r>
          </a:p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2400" dirty="0">
                <a:solidFill>
                  <a:srgbClr val="2C2821"/>
                </a:solidFill>
                <a:highlight>
                  <a:srgbClr val="FFFF00"/>
                </a:highlight>
                <a:latin typeface="Lora" pitchFamily="34" charset="0"/>
                <a:ea typeface="Lora" pitchFamily="34" charset="-122"/>
                <a:cs typeface="Lora" pitchFamily="34" charset="-120"/>
              </a:rPr>
              <a:t>work together </a:t>
            </a:r>
            <a:r>
              <a:rPr lang="en-US" sz="2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 shape what people buy.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700237" y="4950451"/>
            <a:ext cx="3189327" cy="393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50"/>
              </a:lnSpc>
              <a:buNone/>
            </a:pPr>
            <a:r>
              <a:rPr lang="en-US" sz="2800" dirty="0">
                <a:solidFill>
                  <a:srgbClr val="FF6B6B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Focus on Young People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760809" y="5593301"/>
            <a:ext cx="13161169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There's also limited research on how </a:t>
            </a:r>
            <a:r>
              <a:rPr lang="en-US" sz="2400" dirty="0">
                <a:solidFill>
                  <a:srgbClr val="2C2821"/>
                </a:solidFill>
                <a:highlight>
                  <a:srgbClr val="ADD8E6"/>
                </a:highlight>
                <a:latin typeface="Lora" pitchFamily="34" charset="0"/>
                <a:ea typeface="Lora" pitchFamily="34" charset="-122"/>
                <a:cs typeface="Lora" pitchFamily="34" charset="-120"/>
              </a:rPr>
              <a:t>young adults</a:t>
            </a:r>
            <a:r>
              <a:rPr lang="en-US" sz="2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(like college students) react to ads. This group is a </a:t>
            </a:r>
            <a:r>
              <a:rPr lang="en-US" sz="2400" dirty="0">
                <a:solidFill>
                  <a:srgbClr val="008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huge part</a:t>
            </a:r>
            <a:r>
              <a:rPr lang="en-US" sz="2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of today's online shoppers.</a:t>
            </a:r>
            <a:endParaRPr lang="en-US" sz="2400" dirty="0"/>
          </a:p>
        </p:txBody>
      </p:sp>
      <p:sp>
        <p:nvSpPr>
          <p:cNvPr id="8" name="Shape 6"/>
          <p:cNvSpPr/>
          <p:nvPr/>
        </p:nvSpPr>
        <p:spPr>
          <a:xfrm>
            <a:off x="734616" y="6623053"/>
            <a:ext cx="13161169" cy="1227534"/>
          </a:xfrm>
          <a:prstGeom prst="roundRect">
            <a:avLst>
              <a:gd name="adj" fmla="val 2565"/>
            </a:avLst>
          </a:prstGeom>
          <a:solidFill>
            <a:srgbClr val="C3EED6"/>
          </a:solidFill>
          <a:ln/>
        </p:spPr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23" y="6578084"/>
            <a:ext cx="262295" cy="209907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1206818" y="6787991"/>
            <a:ext cx="12269152" cy="671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BB8FCE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This study aims to fill these gaps!</a:t>
            </a:r>
            <a:r>
              <a:rPr lang="en-US" sz="24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We'll explore how </a:t>
            </a:r>
            <a:r>
              <a:rPr lang="en-US" sz="2400" dirty="0">
                <a:solidFill>
                  <a:srgbClr val="008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color</a:t>
            </a:r>
            <a:r>
              <a:rPr lang="en-US" sz="24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</a:t>
            </a:r>
            <a:r>
              <a:rPr lang="en-US" sz="2400" dirty="0">
                <a:solidFill>
                  <a:srgbClr val="80008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emotion</a:t>
            </a:r>
            <a:r>
              <a:rPr lang="en-US" sz="24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and </a:t>
            </a:r>
            <a:r>
              <a:rPr lang="en-US" sz="2400" dirty="0">
                <a:solidFill>
                  <a:srgbClr val="0000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simplicity</a:t>
            </a:r>
            <a:r>
              <a:rPr lang="en-US" sz="24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together affect the </a:t>
            </a:r>
            <a:r>
              <a:rPr lang="en-US" sz="2400" dirty="0">
                <a:solidFill>
                  <a:srgbClr val="2C2821"/>
                </a:solidFill>
                <a:highlight>
                  <a:srgbClr val="FFFF00"/>
                </a:highlight>
                <a:latin typeface="Lora" pitchFamily="34" charset="0"/>
                <a:ea typeface="Lora" pitchFamily="34" charset="-122"/>
                <a:cs typeface="Lora" pitchFamily="34" charset="-120"/>
              </a:rPr>
              <a:t>buying interest</a:t>
            </a:r>
            <a:r>
              <a:rPr lang="en-US" sz="24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of students at Rajshahi University, giving us </a:t>
            </a:r>
            <a:r>
              <a:rPr lang="en-US" sz="2400" dirty="0">
                <a:solidFill>
                  <a:srgbClr val="FFA5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local insights</a:t>
            </a:r>
            <a:r>
              <a:rPr lang="en-US" sz="24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.</a:t>
            </a:r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65576" y="427136"/>
            <a:ext cx="3746540" cy="460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4800" dirty="0">
                <a:solidFill>
                  <a:srgbClr val="FF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Materials</a:t>
            </a:r>
            <a:r>
              <a:rPr lang="en-US" sz="4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and </a:t>
            </a:r>
            <a:r>
              <a:rPr lang="en-US" sz="4800" dirty="0">
                <a:solidFill>
                  <a:srgbClr val="0000FF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Methods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515779" y="1161931"/>
            <a:ext cx="135988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4" name="Shape 2"/>
          <p:cNvSpPr/>
          <p:nvPr/>
        </p:nvSpPr>
        <p:spPr>
          <a:xfrm>
            <a:off x="368498" y="1311117"/>
            <a:ext cx="4434721" cy="2145387"/>
          </a:xfrm>
          <a:prstGeom prst="roundRect">
            <a:avLst>
              <a:gd name="adj" fmla="val 1030"/>
            </a:avLst>
          </a:prstGeom>
          <a:solidFill>
            <a:srgbClr val="F0EDE6"/>
          </a:solidFill>
          <a:ln/>
        </p:spPr>
      </p:sp>
      <p:sp>
        <p:nvSpPr>
          <p:cNvPr id="5" name="Shape 3"/>
          <p:cNvSpPr/>
          <p:nvPr/>
        </p:nvSpPr>
        <p:spPr>
          <a:xfrm>
            <a:off x="387655" y="1301710"/>
            <a:ext cx="442079" cy="442079"/>
          </a:xfrm>
          <a:prstGeom prst="roundRect">
            <a:avLst>
              <a:gd name="adj" fmla="val 20682017"/>
            </a:avLst>
          </a:prstGeom>
          <a:solidFill>
            <a:srgbClr val="FF0000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622" y="1832134"/>
            <a:ext cx="198953" cy="19895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10338" y="1506939"/>
            <a:ext cx="1842135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Type of Study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617814" y="1932446"/>
            <a:ext cx="4140160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 </a:t>
            </a:r>
            <a:r>
              <a:rPr lang="en-US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quantitative cross-sectional survey design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was utilized, capturing a snapshot of perceptions regarding color, emotional appeal, and simplicity at a single point in time.</a:t>
            </a:r>
            <a:endParaRPr lang="en-US" dirty="0"/>
          </a:p>
        </p:txBody>
      </p:sp>
      <p:sp>
        <p:nvSpPr>
          <p:cNvPr id="9" name="Shape 6"/>
          <p:cNvSpPr/>
          <p:nvPr/>
        </p:nvSpPr>
        <p:spPr>
          <a:xfrm>
            <a:off x="5024139" y="1309334"/>
            <a:ext cx="4434721" cy="2145387"/>
          </a:xfrm>
          <a:prstGeom prst="roundRect">
            <a:avLst>
              <a:gd name="adj" fmla="val 1030"/>
            </a:avLst>
          </a:prstGeom>
          <a:solidFill>
            <a:srgbClr val="F0EDE6"/>
          </a:solidFill>
          <a:ln/>
        </p:spPr>
      </p:sp>
      <p:sp>
        <p:nvSpPr>
          <p:cNvPr id="10" name="Shape 7"/>
          <p:cNvSpPr/>
          <p:nvPr/>
        </p:nvSpPr>
        <p:spPr>
          <a:xfrm>
            <a:off x="4991687" y="1311117"/>
            <a:ext cx="442079" cy="442079"/>
          </a:xfrm>
          <a:prstGeom prst="roundRect">
            <a:avLst>
              <a:gd name="adj" fmla="val 20682017"/>
            </a:avLst>
          </a:prstGeom>
          <a:solidFill>
            <a:srgbClr val="0000FF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66623" y="1832134"/>
            <a:ext cx="198953" cy="19895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581047" y="1480542"/>
            <a:ext cx="1842135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Study Population</a:t>
            </a:r>
            <a:endParaRPr lang="en-US" sz="2400" dirty="0"/>
          </a:p>
        </p:txBody>
      </p:sp>
      <p:sp>
        <p:nvSpPr>
          <p:cNvPr id="13" name="Text 9"/>
          <p:cNvSpPr/>
          <p:nvPr/>
        </p:nvSpPr>
        <p:spPr>
          <a:xfrm>
            <a:off x="5219343" y="1889102"/>
            <a:ext cx="4140160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target population comprised </a:t>
            </a:r>
            <a:r>
              <a:rPr lang="en-US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undergraduate and postgraduate students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at Rajshahi University, Bangladesh, representing a significant portion of the digital consumer market.</a:t>
            </a:r>
            <a:endParaRPr lang="en-US" dirty="0"/>
          </a:p>
        </p:txBody>
      </p:sp>
      <p:sp>
        <p:nvSpPr>
          <p:cNvPr id="14" name="Shape 10"/>
          <p:cNvSpPr/>
          <p:nvPr/>
        </p:nvSpPr>
        <p:spPr>
          <a:xfrm>
            <a:off x="9753423" y="1311117"/>
            <a:ext cx="4434840" cy="2145387"/>
          </a:xfrm>
          <a:prstGeom prst="roundRect">
            <a:avLst>
              <a:gd name="adj" fmla="val 1030"/>
            </a:avLst>
          </a:prstGeom>
          <a:solidFill>
            <a:srgbClr val="F0EDE6"/>
          </a:solidFill>
          <a:ln/>
        </p:spPr>
      </p:sp>
      <p:sp>
        <p:nvSpPr>
          <p:cNvPr id="15" name="Shape 11"/>
          <p:cNvSpPr/>
          <p:nvPr/>
        </p:nvSpPr>
        <p:spPr>
          <a:xfrm>
            <a:off x="9839341" y="1390055"/>
            <a:ext cx="442079" cy="442079"/>
          </a:xfrm>
          <a:prstGeom prst="roundRect">
            <a:avLst>
              <a:gd name="adj" fmla="val 20682017"/>
            </a:avLst>
          </a:prstGeom>
          <a:solidFill>
            <a:srgbClr val="008000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8624" y="1832134"/>
            <a:ext cx="198953" cy="198953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0367337" y="1480542"/>
            <a:ext cx="2102168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 Collection Method</a:t>
            </a:r>
            <a:endParaRPr lang="en-US" sz="2400" dirty="0"/>
          </a:p>
        </p:txBody>
      </p:sp>
      <p:sp>
        <p:nvSpPr>
          <p:cNvPr id="18" name="Text 13"/>
          <p:cNvSpPr/>
          <p:nvPr/>
        </p:nvSpPr>
        <p:spPr>
          <a:xfrm>
            <a:off x="10022704" y="1932886"/>
            <a:ext cx="4140279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were collected through a </a:t>
            </a:r>
            <a:r>
              <a:rPr lang="en-US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structured questionnaire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administered electronically, designed to assess student perceptions and purchase intentions related to the studied variables.</a:t>
            </a:r>
            <a:endParaRPr lang="en-US" dirty="0"/>
          </a:p>
        </p:txBody>
      </p:sp>
      <p:sp>
        <p:nvSpPr>
          <p:cNvPr id="19" name="Shape 14"/>
          <p:cNvSpPr/>
          <p:nvPr/>
        </p:nvSpPr>
        <p:spPr>
          <a:xfrm>
            <a:off x="368497" y="3623072"/>
            <a:ext cx="4434721" cy="2145387"/>
          </a:xfrm>
          <a:prstGeom prst="roundRect">
            <a:avLst>
              <a:gd name="adj" fmla="val 1030"/>
            </a:avLst>
          </a:prstGeom>
          <a:solidFill>
            <a:srgbClr val="F0EDE6"/>
          </a:solidFill>
          <a:ln/>
        </p:spPr>
      </p:sp>
      <p:sp>
        <p:nvSpPr>
          <p:cNvPr id="20" name="Shape 15"/>
          <p:cNvSpPr/>
          <p:nvPr/>
        </p:nvSpPr>
        <p:spPr>
          <a:xfrm>
            <a:off x="468259" y="3713619"/>
            <a:ext cx="442079" cy="442079"/>
          </a:xfrm>
          <a:prstGeom prst="roundRect">
            <a:avLst>
              <a:gd name="adj" fmla="val 20682017"/>
            </a:avLst>
          </a:prstGeom>
          <a:solidFill>
            <a:srgbClr val="FFA500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4622" y="4124801"/>
            <a:ext cx="198953" cy="198953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030859" y="3809228"/>
            <a:ext cx="1844397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Sampling Procedure</a:t>
            </a:r>
            <a:endParaRPr lang="en-US" sz="2400" dirty="0"/>
          </a:p>
        </p:txBody>
      </p:sp>
      <p:sp>
        <p:nvSpPr>
          <p:cNvPr id="23" name="Text 17"/>
          <p:cNvSpPr/>
          <p:nvPr/>
        </p:nvSpPr>
        <p:spPr>
          <a:xfrm>
            <a:off x="655914" y="4302978"/>
            <a:ext cx="4140160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Non-probability convenience sampling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was employed due to accessibility and time constraints, selecting participants readily available and willing to participate from the university student body.</a:t>
            </a:r>
            <a:endParaRPr lang="en-US" dirty="0"/>
          </a:p>
        </p:txBody>
      </p:sp>
      <p:sp>
        <p:nvSpPr>
          <p:cNvPr id="24" name="Shape 18"/>
          <p:cNvSpPr/>
          <p:nvPr/>
        </p:nvSpPr>
        <p:spPr>
          <a:xfrm>
            <a:off x="5024139" y="3650634"/>
            <a:ext cx="4434721" cy="2145387"/>
          </a:xfrm>
          <a:prstGeom prst="roundRect">
            <a:avLst>
              <a:gd name="adj" fmla="val 1030"/>
            </a:avLst>
          </a:prstGeom>
          <a:solidFill>
            <a:srgbClr val="F0EDE6"/>
          </a:solidFill>
          <a:ln/>
        </p:spPr>
      </p:sp>
      <p:sp>
        <p:nvSpPr>
          <p:cNvPr id="25" name="Shape 19"/>
          <p:cNvSpPr/>
          <p:nvPr/>
        </p:nvSpPr>
        <p:spPr>
          <a:xfrm>
            <a:off x="5108764" y="3725108"/>
            <a:ext cx="442079" cy="442079"/>
          </a:xfrm>
          <a:prstGeom prst="roundRect">
            <a:avLst>
              <a:gd name="adj" fmla="val 20682017"/>
            </a:avLst>
          </a:prstGeom>
          <a:solidFill>
            <a:srgbClr val="800080"/>
          </a:solidFill>
          <a:ln/>
        </p:spPr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66623" y="4124801"/>
            <a:ext cx="198953" cy="198953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5644827" y="3809228"/>
            <a:ext cx="1842135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Sample Size</a:t>
            </a:r>
            <a:endParaRPr lang="en-US" sz="2400" dirty="0"/>
          </a:p>
        </p:txBody>
      </p:sp>
      <p:sp>
        <p:nvSpPr>
          <p:cNvPr id="28" name="Text 21"/>
          <p:cNvSpPr/>
          <p:nvPr/>
        </p:nvSpPr>
        <p:spPr>
          <a:xfrm>
            <a:off x="5315352" y="4363100"/>
            <a:ext cx="4140160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 total of </a:t>
            </a:r>
            <a:r>
              <a:rPr lang="en-US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253 students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participated in the study. The minimum required sample size was determined to be 246 using Cochran's formula, ensuring statistical validity.</a:t>
            </a:r>
            <a:endParaRPr lang="en-US" dirty="0"/>
          </a:p>
        </p:txBody>
      </p:sp>
      <p:sp>
        <p:nvSpPr>
          <p:cNvPr id="29" name="Shape 22"/>
          <p:cNvSpPr/>
          <p:nvPr/>
        </p:nvSpPr>
        <p:spPr>
          <a:xfrm>
            <a:off x="9753423" y="3664951"/>
            <a:ext cx="4434840" cy="2145387"/>
          </a:xfrm>
          <a:prstGeom prst="roundRect">
            <a:avLst>
              <a:gd name="adj" fmla="val 1030"/>
            </a:avLst>
          </a:prstGeom>
          <a:solidFill>
            <a:srgbClr val="F0EDE6"/>
          </a:solidFill>
          <a:ln/>
        </p:spPr>
      </p:sp>
      <p:sp>
        <p:nvSpPr>
          <p:cNvPr id="30" name="Shape 23"/>
          <p:cNvSpPr/>
          <p:nvPr/>
        </p:nvSpPr>
        <p:spPr>
          <a:xfrm>
            <a:off x="9873944" y="3725493"/>
            <a:ext cx="442079" cy="442079"/>
          </a:xfrm>
          <a:prstGeom prst="roundRect">
            <a:avLst>
              <a:gd name="adj" fmla="val 20682017"/>
            </a:avLst>
          </a:prstGeom>
          <a:solidFill>
            <a:srgbClr val="008080"/>
          </a:solidFill>
          <a:ln/>
        </p:spPr>
      </p:sp>
      <p:pic>
        <p:nvPicPr>
          <p:cNvPr id="31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948624" y="4124801"/>
            <a:ext cx="198953" cy="198953"/>
          </a:xfrm>
          <a:prstGeom prst="rect">
            <a:avLst/>
          </a:prstGeom>
        </p:spPr>
      </p:pic>
      <p:sp>
        <p:nvSpPr>
          <p:cNvPr id="32" name="Text 24"/>
          <p:cNvSpPr/>
          <p:nvPr/>
        </p:nvSpPr>
        <p:spPr>
          <a:xfrm>
            <a:off x="10367337" y="3835897"/>
            <a:ext cx="1842135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 Management</a:t>
            </a:r>
            <a:endParaRPr lang="en-US" sz="2400" dirty="0"/>
          </a:p>
        </p:txBody>
      </p:sp>
      <p:sp>
        <p:nvSpPr>
          <p:cNvPr id="33" name="Text 25"/>
          <p:cNvSpPr/>
          <p:nvPr/>
        </p:nvSpPr>
        <p:spPr>
          <a:xfrm>
            <a:off x="10060380" y="4294085"/>
            <a:ext cx="4140279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Collected data were securely stored and meticulously checked for completeness and consistency. Confidentiality and anonymity of participants were strictly maintained throughout the process.</a:t>
            </a:r>
            <a:endParaRPr lang="en-US" dirty="0"/>
          </a:p>
        </p:txBody>
      </p:sp>
      <p:sp>
        <p:nvSpPr>
          <p:cNvPr id="34" name="Shape 26"/>
          <p:cNvSpPr/>
          <p:nvPr/>
        </p:nvSpPr>
        <p:spPr>
          <a:xfrm>
            <a:off x="490001" y="5988515"/>
            <a:ext cx="13598843" cy="1673900"/>
          </a:xfrm>
          <a:prstGeom prst="roundRect">
            <a:avLst>
              <a:gd name="adj" fmla="val 1321"/>
            </a:avLst>
          </a:prstGeom>
          <a:solidFill>
            <a:srgbClr val="F0EDE6"/>
          </a:solidFill>
          <a:ln/>
        </p:spPr>
      </p:sp>
      <p:sp>
        <p:nvSpPr>
          <p:cNvPr id="35" name="Shape 27"/>
          <p:cNvSpPr/>
          <p:nvPr/>
        </p:nvSpPr>
        <p:spPr>
          <a:xfrm>
            <a:off x="663059" y="6296025"/>
            <a:ext cx="442079" cy="442079"/>
          </a:xfrm>
          <a:prstGeom prst="roundRect">
            <a:avLst>
              <a:gd name="adj" fmla="val 20682017"/>
            </a:avLst>
          </a:prstGeom>
          <a:solidFill>
            <a:srgbClr val="FFD700"/>
          </a:solidFill>
          <a:ln/>
        </p:spPr>
      </p:sp>
      <p:pic>
        <p:nvPicPr>
          <p:cNvPr id="36" name="Image 6" descr="preencoded.png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84622" y="6417469"/>
            <a:ext cx="198953" cy="198953"/>
          </a:xfrm>
          <a:prstGeom prst="rect">
            <a:avLst/>
          </a:prstGeom>
        </p:spPr>
      </p:pic>
      <p:sp>
        <p:nvSpPr>
          <p:cNvPr id="37" name="Text 28"/>
          <p:cNvSpPr/>
          <p:nvPr/>
        </p:nvSpPr>
        <p:spPr>
          <a:xfrm>
            <a:off x="1226701" y="6386274"/>
            <a:ext cx="2162651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Data Analysis Technique</a:t>
            </a:r>
            <a:endParaRPr lang="en-US" sz="2400" dirty="0"/>
          </a:p>
        </p:txBody>
      </p:sp>
      <p:sp>
        <p:nvSpPr>
          <p:cNvPr id="38" name="Text 29"/>
          <p:cNvSpPr/>
          <p:nvPr/>
        </p:nvSpPr>
        <p:spPr>
          <a:xfrm>
            <a:off x="689298" y="6964515"/>
            <a:ext cx="1330428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Descriptive statistics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, </a:t>
            </a:r>
            <a:r>
              <a:rPr lang="en-US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Chi-square (χ²)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tests for association, and </a:t>
            </a:r>
            <a:r>
              <a:rPr lang="en-US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Correlation analysis</a:t>
            </a: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(Spearman's rho and Pearson) were employed to analyze the collected data and test the research hypotheses.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6B08EF9-84CE-27AA-38B1-D113F408E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662714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DA832D73-6996-767B-9CF6-C8B1E892D06E}"/>
              </a:ext>
            </a:extLst>
          </p:cNvPr>
          <p:cNvSpPr/>
          <p:nvPr/>
        </p:nvSpPr>
        <p:spPr>
          <a:xfrm>
            <a:off x="745569" y="2875717"/>
            <a:ext cx="8172569" cy="665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Key Finding: Color Scheme Impact</a:t>
            </a:r>
            <a:endParaRPr lang="en-US" sz="48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4931A01D-E0E5-02C0-3262-D4D01C300DAA}"/>
              </a:ext>
            </a:extLst>
          </p:cNvPr>
          <p:cNvSpPr/>
          <p:nvPr/>
        </p:nvSpPr>
        <p:spPr>
          <a:xfrm>
            <a:off x="745570" y="4063246"/>
            <a:ext cx="13139261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Correlation: ρ = 0.162, p = 0.010</a:t>
            </a:r>
            <a:endParaRPr lang="en-US" sz="24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F4692DB3-48F8-B46B-C713-46D415EF2B25}"/>
              </a:ext>
            </a:extLst>
          </p:cNvPr>
          <p:cNvSpPr/>
          <p:nvPr/>
        </p:nvSpPr>
        <p:spPr>
          <a:xfrm>
            <a:off x="745570" y="4702016"/>
            <a:ext cx="13139261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Pleasant color schemes are significantly associated with higher ad liking. Students who perceived colors favorably also reported greater advertisement appeal and positive purchase intentions.</a:t>
            </a:r>
            <a:endParaRPr lang="en-US" dirty="0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5C234910-A582-9024-575F-B1DF312F70C7}"/>
              </a:ext>
            </a:extLst>
          </p:cNvPr>
          <p:cNvSpPr/>
          <p:nvPr/>
        </p:nvSpPr>
        <p:spPr>
          <a:xfrm>
            <a:off x="481264" y="5804535"/>
            <a:ext cx="4288975" cy="1787391"/>
          </a:xfrm>
          <a:prstGeom prst="roundRect">
            <a:avLst>
              <a:gd name="adj" fmla="val 32604"/>
            </a:avLst>
          </a:prstGeom>
          <a:solidFill>
            <a:srgbClr val="F0EDE6"/>
          </a:solidFill>
          <a:ln/>
        </p:spPr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4A870B0C-98B2-8162-498E-0B034E81B984}"/>
              </a:ext>
            </a:extLst>
          </p:cNvPr>
          <p:cNvSpPr/>
          <p:nvPr/>
        </p:nvSpPr>
        <p:spPr>
          <a:xfrm>
            <a:off x="958572" y="6118384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Positive Correlation</a:t>
            </a:r>
            <a:endParaRPr lang="en-US" sz="240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D445E1AD-E85D-69F4-9FD4-B71A377F270A}"/>
              </a:ext>
            </a:extLst>
          </p:cNvPr>
          <p:cNvSpPr/>
          <p:nvPr/>
        </p:nvSpPr>
        <p:spPr>
          <a:xfrm>
            <a:off x="958572" y="6578918"/>
            <a:ext cx="3811667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Favorable color perception linked to increased ad liking.</a:t>
            </a:r>
            <a:endParaRPr lang="en-US" dirty="0"/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5B63F14A-01D7-6F90-A530-0C0C5F981174}"/>
              </a:ext>
            </a:extLst>
          </p:cNvPr>
          <p:cNvSpPr/>
          <p:nvPr/>
        </p:nvSpPr>
        <p:spPr>
          <a:xfrm>
            <a:off x="5033399" y="5804535"/>
            <a:ext cx="4237792" cy="1787391"/>
          </a:xfrm>
          <a:prstGeom prst="roundRect">
            <a:avLst>
              <a:gd name="adj" fmla="val 32604"/>
            </a:avLst>
          </a:prstGeom>
          <a:solidFill>
            <a:srgbClr val="F0EDE6"/>
          </a:solidFill>
          <a:ln/>
        </p:spPr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CEA7C82B-0233-9F75-3F34-87A82AE6C8B0}"/>
              </a:ext>
            </a:extLst>
          </p:cNvPr>
          <p:cNvSpPr/>
          <p:nvPr/>
        </p:nvSpPr>
        <p:spPr>
          <a:xfrm>
            <a:off x="5409248" y="6118384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Weak Effect Size</a:t>
            </a:r>
            <a:endParaRPr lang="en-US" sz="240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19D13A67-B013-DE06-2AD9-32AAAB4F9566}"/>
              </a:ext>
            </a:extLst>
          </p:cNvPr>
          <p:cNvSpPr/>
          <p:nvPr/>
        </p:nvSpPr>
        <p:spPr>
          <a:xfrm>
            <a:off x="5409248" y="6578918"/>
            <a:ext cx="3811786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Color influences initial reactions but other factors play larger roles.</a:t>
            </a:r>
            <a:endParaRPr lang="en-US" dirty="0"/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FEF4834F-8A53-E87A-02A2-2C34217E56FC}"/>
              </a:ext>
            </a:extLst>
          </p:cNvPr>
          <p:cNvSpPr/>
          <p:nvPr/>
        </p:nvSpPr>
        <p:spPr>
          <a:xfrm>
            <a:off x="9647039" y="5804535"/>
            <a:ext cx="4502097" cy="1787391"/>
          </a:xfrm>
          <a:prstGeom prst="roundRect">
            <a:avLst>
              <a:gd name="adj" fmla="val 32604"/>
            </a:avLst>
          </a:prstGeom>
          <a:solidFill>
            <a:srgbClr val="F0EDE6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81F2C8E5-37DE-8114-D5B0-74EB64899E2D}"/>
              </a:ext>
            </a:extLst>
          </p:cNvPr>
          <p:cNvSpPr/>
          <p:nvPr/>
        </p:nvSpPr>
        <p:spPr>
          <a:xfrm>
            <a:off x="9860042" y="6035636"/>
            <a:ext cx="2662714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Practical Implication</a:t>
            </a:r>
            <a:endParaRPr lang="en-US" sz="24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F5FEBF9D-AA62-3635-890A-FD82A58E8167}"/>
              </a:ext>
            </a:extLst>
          </p:cNvPr>
          <p:cNvSpPr/>
          <p:nvPr/>
        </p:nvSpPr>
        <p:spPr>
          <a:xfrm>
            <a:off x="9910199" y="6451164"/>
            <a:ext cx="3811786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 color as a supporting element complementing other design features.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947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2D8C002-B14E-CD06-9A96-7F5A6D542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4344" y="-159544"/>
            <a:ext cx="5486400" cy="8231505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B7718E28-A9B4-E70B-00C8-1F370B490233}"/>
              </a:ext>
            </a:extLst>
          </p:cNvPr>
          <p:cNvSpPr/>
          <p:nvPr/>
        </p:nvSpPr>
        <p:spPr>
          <a:xfrm>
            <a:off x="598288" y="388739"/>
            <a:ext cx="7748111" cy="1246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4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Emotional Intensity &amp; Trust</a:t>
            </a:r>
            <a:endParaRPr lang="en-US" sz="48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47FC00C5-6D2D-1A0A-CE8C-CBE70A195C5C}"/>
              </a:ext>
            </a:extLst>
          </p:cNvPr>
          <p:cNvSpPr/>
          <p:nvPr/>
        </p:nvSpPr>
        <p:spPr>
          <a:xfrm>
            <a:off x="598288" y="1933932"/>
            <a:ext cx="7748111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Correlation: r = 0.167, p = 0.008</a:t>
            </a:r>
            <a:endParaRPr lang="en-US" sz="24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3AB0C9D2-2480-64E0-5342-5D0AEC0CBB2F}"/>
              </a:ext>
            </a:extLst>
          </p:cNvPr>
          <p:cNvSpPr/>
          <p:nvPr/>
        </p:nvSpPr>
        <p:spPr>
          <a:xfrm>
            <a:off x="598288" y="2477333"/>
            <a:ext cx="7748111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Stronger emotional responses in advertisements are associated with greater perceived product trustworthiness. Emotional engagement contributes to building consumer confidence in products.</a:t>
            </a:r>
            <a:endParaRPr lang="en-US" dirty="0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5DDF8C9B-B713-A3F0-F72A-309CB8C3F452}"/>
              </a:ext>
            </a:extLst>
          </p:cNvPr>
          <p:cNvSpPr/>
          <p:nvPr/>
        </p:nvSpPr>
        <p:spPr>
          <a:xfrm>
            <a:off x="598288" y="3658909"/>
            <a:ext cx="3774400" cy="2151817"/>
          </a:xfrm>
          <a:prstGeom prst="roundRect">
            <a:avLst>
              <a:gd name="adj" fmla="val 1390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FC75564D-84ED-8A81-726E-5BFDB533ECFC}"/>
              </a:ext>
            </a:extLst>
          </p:cNvPr>
          <p:cNvSpPr/>
          <p:nvPr/>
        </p:nvSpPr>
        <p:spPr>
          <a:xfrm>
            <a:off x="820459" y="3881080"/>
            <a:ext cx="2492693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Emotional Connection</a:t>
            </a:r>
            <a:endParaRPr lang="en-US" sz="240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DC89A912-67CD-C62F-4244-8E87229DCD51}"/>
              </a:ext>
            </a:extLst>
          </p:cNvPr>
          <p:cNvSpPr/>
          <p:nvPr/>
        </p:nvSpPr>
        <p:spPr>
          <a:xfrm>
            <a:off x="820459" y="4312205"/>
            <a:ext cx="3330059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Ads evoking stronger emotions increase perceived product reliability.</a:t>
            </a:r>
            <a:endParaRPr lang="en-US" dirty="0"/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BABEA894-E7EB-18F3-56E5-38E4F52CBFC4}"/>
              </a:ext>
            </a:extLst>
          </p:cNvPr>
          <p:cNvSpPr/>
          <p:nvPr/>
        </p:nvSpPr>
        <p:spPr>
          <a:xfrm>
            <a:off x="4571999" y="3658909"/>
            <a:ext cx="3774400" cy="2151817"/>
          </a:xfrm>
          <a:prstGeom prst="roundRect">
            <a:avLst>
              <a:gd name="adj" fmla="val 1390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4472B432-2D5B-65C2-342A-140148F92FE2}"/>
              </a:ext>
            </a:extLst>
          </p:cNvPr>
          <p:cNvSpPr/>
          <p:nvPr/>
        </p:nvSpPr>
        <p:spPr>
          <a:xfrm>
            <a:off x="4794170" y="3881080"/>
            <a:ext cx="2492693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Trust Building</a:t>
            </a:r>
            <a:endParaRPr lang="en-US" sz="240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D006A67C-AE4F-9DFC-EDFE-7C225AEBE8A4}"/>
              </a:ext>
            </a:extLst>
          </p:cNvPr>
          <p:cNvSpPr/>
          <p:nvPr/>
        </p:nvSpPr>
        <p:spPr>
          <a:xfrm>
            <a:off x="4794170" y="4312205"/>
            <a:ext cx="3330059" cy="1276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Emotional storytelling enhances consumer confidence when combined with clarity and credibility.</a:t>
            </a:r>
            <a:endParaRPr lang="en-US" dirty="0"/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A73D7C5F-9150-7C4F-4D9D-12B4BBCA077A}"/>
              </a:ext>
            </a:extLst>
          </p:cNvPr>
          <p:cNvSpPr/>
          <p:nvPr/>
        </p:nvSpPr>
        <p:spPr>
          <a:xfrm>
            <a:off x="598288" y="6010037"/>
            <a:ext cx="7748111" cy="1513642"/>
          </a:xfrm>
          <a:prstGeom prst="roundRect">
            <a:avLst>
              <a:gd name="adj" fmla="val 1976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C5BA34E9-B8A9-A1BB-E9D0-50D3D39398B6}"/>
              </a:ext>
            </a:extLst>
          </p:cNvPr>
          <p:cNvSpPr/>
          <p:nvPr/>
        </p:nvSpPr>
        <p:spPr>
          <a:xfrm>
            <a:off x="820459" y="6232207"/>
            <a:ext cx="2492693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4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Strategic Use</a:t>
            </a:r>
            <a:endParaRPr lang="en-US" sz="24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45E56851-E97D-02D9-7498-1FF549EB75BD}"/>
              </a:ext>
            </a:extLst>
          </p:cNvPr>
          <p:cNvSpPr/>
          <p:nvPr/>
        </p:nvSpPr>
        <p:spPr>
          <a:xfrm>
            <a:off x="820459" y="6663333"/>
            <a:ext cx="7303770" cy="638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Integrate emotional content but don't rely solely on emotional cues for persuasion.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120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1446</Words>
  <Application>Microsoft Office PowerPoint</Application>
  <PresentationFormat>Custom</PresentationFormat>
  <Paragraphs>151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Alice</vt:lpstr>
      <vt:lpstr>Lora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NAIM</dc:creator>
  <cp:lastModifiedBy>Nayeem Hasan</cp:lastModifiedBy>
  <cp:revision>10</cp:revision>
  <dcterms:created xsi:type="dcterms:W3CDTF">2025-11-11T13:34:22Z</dcterms:created>
  <dcterms:modified xsi:type="dcterms:W3CDTF">2025-11-11T15:03:23Z</dcterms:modified>
</cp:coreProperties>
</file>